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86" r:id="rId5"/>
    <p:sldId id="682" r:id="rId6"/>
    <p:sldId id="629" r:id="rId7"/>
    <p:sldId id="680" r:id="rId8"/>
    <p:sldId id="659" r:id="rId9"/>
    <p:sldId id="5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 Warburton" initials="JW" lastIdx="1" clrIdx="0">
    <p:extLst>
      <p:ext uri="{19B8F6BF-5375-455C-9EA6-DF929625EA0E}">
        <p15:presenceInfo xmlns:p15="http://schemas.microsoft.com/office/powerpoint/2012/main" userId="bf234891b96452c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FF33CC"/>
    <a:srgbClr val="F8F0E3"/>
    <a:srgbClr val="F5EEDF"/>
    <a:srgbClr val="F9F5EC"/>
    <a:srgbClr val="F9F1F1"/>
    <a:srgbClr val="FBF7F5"/>
    <a:srgbClr val="F8F8FF"/>
    <a:srgbClr val="F7F7FF"/>
    <a:srgbClr val="FFF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18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B8AE4-226B-469A-B7B8-B2D6AC8D9936}" type="datetimeFigureOut">
              <a:rPr lang="en-GB" smtClean="0"/>
              <a:t>30/11/2023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2D106-7729-4DDC-AC2C-F13086828D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840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933AB-B65A-443C-8D3A-76AB9D316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AE1941-6E6B-4391-BCB5-C39C2548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683BA-62FF-4679-8D33-0B529F31E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D7D2-70C3-4AF9-942F-6A0EEC9EA28D}" type="datetime1">
              <a:rPr lang="en-GB" smtClean="0"/>
              <a:t>30/11/2023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C2AF7-5CAF-4455-AF72-4C402E889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3AEA-D60C-4BE8-9950-C4E8F13C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BD0B5-6F4B-4B9A-9A52-AE6A40258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30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C63F0-A17E-4804-B003-2417F410C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621AC-E1BE-4C1B-A62E-DFEA175E5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B55AF-B547-4518-A15A-40852BE36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6BAFF-C276-489B-8EC7-2C075E00DE14}" type="datetime1">
              <a:rPr lang="en-GB" smtClean="0"/>
              <a:t>30/11/2023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BC7C7-D254-4B83-AA7A-CF58B6CEC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A09C4-7475-4583-9499-A2C9DD35A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BD0B5-6F4B-4B9A-9A52-AE6A40258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713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E03C2F-FF00-4FF8-B4E4-11298E93F0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0FC102-E24E-4C77-BFA7-B6CA4FD4E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43F73-3151-4CC5-8825-D4206F196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F5E9-CD48-418D-B4C5-6049147C4EF1}" type="datetime1">
              <a:rPr lang="en-GB" smtClean="0"/>
              <a:t>30/11/2023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AA56E-D83D-41B1-AAFF-6C165715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565C6-E541-4F8F-BE18-BFD5EC1C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BD0B5-6F4B-4B9A-9A52-AE6A40258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614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7D7A9-B75F-4301-B696-183D02D46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AF1A2-253F-4EAD-86B5-14490B74E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D6407-F78D-4D3F-9638-32F3E3FF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897F-87F9-4817-99AC-552ACCC7AFD9}" type="datetime1">
              <a:rPr lang="en-GB" smtClean="0"/>
              <a:t>30/11/2023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D63BC-148F-4103-91B1-D121A0B67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18476-B0D8-45D5-95D6-D8EA2DC17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BD0B5-6F4B-4B9A-9A52-AE6A40258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969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BF950-D872-484C-8E1A-06EC847F6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410C3-4AA3-4A3A-BB51-A6A192F4B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23830-2918-44AC-8A49-EE3846D37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2C4CF-A2E1-47D6-9B5A-705E88734A54}" type="datetime1">
              <a:rPr lang="en-GB" smtClean="0"/>
              <a:t>30/11/2023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1BD1B-DD01-437B-B4A2-6F62CD4D6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9820F-6C4B-49A7-B6EC-3FC3403B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BD0B5-6F4B-4B9A-9A52-AE6A40258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73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1E1C3-6CEB-4D32-841B-181B95A35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A0645-7EAE-4F82-91DC-4822FA479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9821D5-808A-4458-9429-13275D36F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2278B-C6B8-4249-B725-B2BD62903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9F03-338E-4912-BEB2-0B0AA9DC849A}" type="datetime1">
              <a:rPr lang="en-GB" smtClean="0"/>
              <a:t>30/11/2023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8FA6DC-E262-4DFF-827A-810AFF3A0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D2085-819D-45D3-9217-E4DA8F25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BD0B5-6F4B-4B9A-9A52-AE6A40258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555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26072-7C51-42FF-80D8-C414BA7F4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1ED470-ED3B-41EA-B45A-F83ADFA60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6E284-8723-4E32-92FC-F77930EA6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03A6-E763-463D-97BA-B46D21AF08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007689-4E25-438D-946A-EC8110ABE8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141739-FD75-43F6-8CC2-F1F0766E1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B4325-4628-4E07-8020-EA36FA58B3DD}" type="datetime1">
              <a:rPr lang="en-GB" smtClean="0"/>
              <a:t>30/11/2023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9DDE1-B36C-4DE0-B571-7437C4030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F40DD6-F661-488F-A658-8A91EB751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BD0B5-6F4B-4B9A-9A52-AE6A40258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11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80C8A-EEFA-4498-B279-8ECE3FCB8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4DED0-F460-44E9-AD32-F46A8E4C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164C8-0852-4571-A734-4ABEDE8CDE14}" type="datetime1">
              <a:rPr lang="en-GB" smtClean="0"/>
              <a:t>30/11/2023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F72469-2518-4C50-AD76-ADDBEE991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1492F-7A3B-4F5D-BFDB-75E15F57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BD0B5-6F4B-4B9A-9A52-AE6A40258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98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C86498-756E-441F-B955-663749A96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EA6E4-0D6E-4590-B8E9-6E0245232F46}" type="datetime1">
              <a:rPr lang="en-GB" smtClean="0"/>
              <a:t>30/11/2023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B0A548-2E59-4784-B430-68CF090BE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3D619-2574-4343-8CCB-9579BA446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BD0B5-6F4B-4B9A-9A52-AE6A40258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335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1CF61-0AB8-45BD-8944-AD3244E3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7000C-72F0-4E38-BFD5-DDA449119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89F3AD-C732-4EE8-AA38-149884E74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FFAEB6-69C1-4EA2-B9D6-5EAA10B4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E504-22AD-42C6-A163-817D91378E37}" type="datetime1">
              <a:rPr lang="en-GB" smtClean="0"/>
              <a:t>30/11/2023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1C3FB-524B-48E2-98AC-705C2E2B1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814B0-6886-45A6-B818-7042676B7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BD0B5-6F4B-4B9A-9A52-AE6A40258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568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9CA2D-4C5A-4462-B73A-42BAEBC22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8FFFDC-D85A-47F6-9B26-6AF35C9178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E79F98-1C4F-4AE1-8B47-422713F57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28BE2-9CF7-4640-872F-9C95114E5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B6D1-544E-48FF-B201-FE30E4C520FE}" type="datetime1">
              <a:rPr lang="en-GB" smtClean="0"/>
              <a:t>30/11/2023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E94D2D-2942-4757-8A36-CD6AA996D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E164A-2FB7-4F08-BB4A-783E864D0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BD0B5-6F4B-4B9A-9A52-AE6A40258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76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F43E1C-98E4-456F-8EE5-0883E929C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3231E-2AE3-4AC0-B2B9-A38612012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3B5A2-9655-4EFF-A6D2-6CB42DBFD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0FC90-8224-4050-9DA4-96E13A7E2068}" type="datetime1">
              <a:rPr lang="en-GB" smtClean="0"/>
              <a:t>30/11/2023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A1BD6-D11E-4E2D-B807-C9625A73BB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92A2D-5AC4-4FDC-909B-693001197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BD0B5-6F4B-4B9A-9A52-AE6A40258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54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13" Type="http://schemas.openxmlformats.org/officeDocument/2006/relationships/image" Target="../media/image8.jpeg"/><Relationship Id="rId3" Type="http://schemas.openxmlformats.org/officeDocument/2006/relationships/video" Target="https://www.youtube.com/embed/iYWiTxaIKD4?feature=oembed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7.jpeg"/><Relationship Id="rId2" Type="http://schemas.openxmlformats.org/officeDocument/2006/relationships/video" Target="https://www.youtube.com/embed/61abwyHtilM?feature=oembed" TargetMode="External"/><Relationship Id="rId1" Type="http://schemas.openxmlformats.org/officeDocument/2006/relationships/video" Target="https://www.youtube.com/embed/t0J9cBBxnEg?feature=oembed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jpeg"/><Relationship Id="rId4" Type="http://schemas.openxmlformats.org/officeDocument/2006/relationships/video" Target="https://www.youtube.com/embed/g7V3ZWOW4fg?feature=oembed" TargetMode="Externa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microsoft.com/office/2017/06/relationships/model3d" Target="../media/model3d1.glb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17/06/relationships/model3d" Target="../media/model3d1.glb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A59C-7022-426D-901B-DA445CC6C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552" y="2930680"/>
            <a:ext cx="10743248" cy="1291488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latin typeface="+mn-lt"/>
              </a:rPr>
              <a:t>These presentations are to be used as teaching aids alongside the teachers’ guide and children’s workbooks for the </a:t>
            </a:r>
            <a:r>
              <a:rPr lang="en-GB" sz="3200" dirty="0">
                <a:solidFill>
                  <a:srgbClr val="FF0000"/>
                </a:solidFill>
                <a:latin typeface="+mn-lt"/>
              </a:rPr>
              <a:t>Christmas lesson 2023.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D42B8-3802-487C-B2D7-ADF7E6923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025" y="5172378"/>
            <a:ext cx="10290175" cy="740741"/>
          </a:xfrm>
        </p:spPr>
        <p:txBody>
          <a:bodyPr>
            <a:normAutofit fontScale="85000" lnSpcReduction="20000"/>
          </a:bodyPr>
          <a:lstStyle/>
          <a:p>
            <a:r>
              <a:rPr lang="en-US" sz="1400" dirty="0">
                <a:solidFill>
                  <a:srgbClr val="1D1D1B"/>
                </a:solidFill>
                <a:latin typeface="Centaur"/>
                <a:cs typeface="Centaur"/>
              </a:rPr>
              <a:t>All</a:t>
            </a:r>
            <a:r>
              <a:rPr lang="en-US" sz="1400" spc="5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dirty="0">
                <a:solidFill>
                  <a:srgbClr val="1D1D1B"/>
                </a:solidFill>
                <a:latin typeface="Centaur"/>
                <a:cs typeface="Centaur"/>
              </a:rPr>
              <a:t>rights</a:t>
            </a:r>
            <a:r>
              <a:rPr lang="en-US" sz="1400" spc="5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spc="-5" dirty="0">
                <a:solidFill>
                  <a:srgbClr val="1D1D1B"/>
                </a:solidFill>
                <a:latin typeface="Centaur"/>
                <a:cs typeface="Centaur"/>
              </a:rPr>
              <a:t>reserved.</a:t>
            </a:r>
            <a:r>
              <a:rPr lang="en-US" sz="1400" dirty="0">
                <a:solidFill>
                  <a:srgbClr val="1D1D1B"/>
                </a:solidFill>
                <a:latin typeface="Centaur"/>
                <a:cs typeface="Centaur"/>
              </a:rPr>
              <a:t> No</a:t>
            </a:r>
            <a:r>
              <a:rPr lang="en-US" sz="1400" spc="290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spc="10" dirty="0">
                <a:solidFill>
                  <a:srgbClr val="1D1D1B"/>
                </a:solidFill>
                <a:latin typeface="Centaur"/>
                <a:cs typeface="Centaur"/>
              </a:rPr>
              <a:t>part </a:t>
            </a:r>
            <a:r>
              <a:rPr lang="en-US" sz="1400" spc="-5" dirty="0">
                <a:solidFill>
                  <a:srgbClr val="1D1D1B"/>
                </a:solidFill>
                <a:latin typeface="Centaur"/>
                <a:cs typeface="Centaur"/>
              </a:rPr>
              <a:t>of</a:t>
            </a:r>
            <a:r>
              <a:rPr lang="en-US" sz="1400" spc="285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dirty="0">
                <a:solidFill>
                  <a:srgbClr val="1D1D1B"/>
                </a:solidFill>
                <a:latin typeface="Centaur"/>
                <a:cs typeface="Centaur"/>
              </a:rPr>
              <a:t>this </a:t>
            </a:r>
            <a:r>
              <a:rPr lang="en-US" sz="1400" spc="-5" dirty="0">
                <a:solidFill>
                  <a:srgbClr val="1D1D1B"/>
                </a:solidFill>
                <a:latin typeface="Centaur"/>
                <a:cs typeface="Centaur"/>
              </a:rPr>
              <a:t>scheme</a:t>
            </a:r>
            <a:r>
              <a:rPr lang="en-US" sz="1400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spc="-10" dirty="0">
                <a:solidFill>
                  <a:srgbClr val="1D1D1B"/>
                </a:solidFill>
                <a:latin typeface="Centaur"/>
                <a:cs typeface="Centaur"/>
              </a:rPr>
              <a:t>may</a:t>
            </a:r>
            <a:r>
              <a:rPr lang="en-US" sz="1400" spc="-5" dirty="0">
                <a:solidFill>
                  <a:srgbClr val="1D1D1B"/>
                </a:solidFill>
                <a:latin typeface="Centaur"/>
                <a:cs typeface="Centaur"/>
              </a:rPr>
              <a:t> be</a:t>
            </a:r>
            <a:r>
              <a:rPr lang="en-US" sz="1400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spc="-5" dirty="0">
                <a:solidFill>
                  <a:srgbClr val="1D1D1B"/>
                </a:solidFill>
                <a:latin typeface="Centaur"/>
                <a:cs typeface="Centaur"/>
              </a:rPr>
              <a:t>reprinted,</a:t>
            </a:r>
            <a:r>
              <a:rPr lang="en-US" sz="1400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spc="-5" dirty="0">
                <a:solidFill>
                  <a:srgbClr val="1D1D1B"/>
                </a:solidFill>
                <a:latin typeface="Centaur"/>
                <a:cs typeface="Centaur"/>
              </a:rPr>
              <a:t>reproduced</a:t>
            </a:r>
            <a:r>
              <a:rPr lang="en-US" sz="1400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spc="-5" dirty="0">
                <a:solidFill>
                  <a:srgbClr val="1D1D1B"/>
                </a:solidFill>
                <a:latin typeface="Centaur"/>
                <a:cs typeface="Centaur"/>
              </a:rPr>
              <a:t>or </a:t>
            </a:r>
            <a:r>
              <a:rPr lang="en-US" sz="1400" spc="-280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dirty="0" err="1">
                <a:solidFill>
                  <a:srgbClr val="1D1D1B"/>
                </a:solidFill>
                <a:latin typeface="Centaur"/>
                <a:cs typeface="Centaur"/>
              </a:rPr>
              <a:t>utilised</a:t>
            </a:r>
            <a:r>
              <a:rPr lang="en-US" sz="1400" spc="5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spc="-5" dirty="0">
                <a:solidFill>
                  <a:srgbClr val="1D1D1B"/>
                </a:solidFill>
                <a:latin typeface="Centaur"/>
                <a:cs typeface="Centaur"/>
              </a:rPr>
              <a:t>in</a:t>
            </a:r>
            <a:r>
              <a:rPr lang="en-US" sz="1400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spc="-15" dirty="0">
                <a:solidFill>
                  <a:srgbClr val="1D1D1B"/>
                </a:solidFill>
                <a:latin typeface="Centaur"/>
                <a:cs typeface="Centaur"/>
              </a:rPr>
              <a:t>any</a:t>
            </a:r>
            <a:r>
              <a:rPr lang="en-US" sz="1400" spc="-10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dirty="0">
                <a:solidFill>
                  <a:srgbClr val="1D1D1B"/>
                </a:solidFill>
                <a:latin typeface="Centaur"/>
                <a:cs typeface="Centaur"/>
              </a:rPr>
              <a:t>form </a:t>
            </a:r>
            <a:r>
              <a:rPr lang="en-US" sz="1400" spc="-15" dirty="0">
                <a:solidFill>
                  <a:srgbClr val="1D1D1B"/>
                </a:solidFill>
                <a:latin typeface="Centaur"/>
                <a:cs typeface="Centaur"/>
              </a:rPr>
              <a:t>by</a:t>
            </a:r>
            <a:r>
              <a:rPr lang="en-US" sz="1400" spc="-10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spc="-15" dirty="0">
                <a:solidFill>
                  <a:srgbClr val="1D1D1B"/>
                </a:solidFill>
                <a:latin typeface="Centaur"/>
                <a:cs typeface="Centaur"/>
              </a:rPr>
              <a:t>any</a:t>
            </a:r>
            <a:r>
              <a:rPr lang="en-US" sz="1400" spc="-10" dirty="0">
                <a:solidFill>
                  <a:srgbClr val="1D1D1B"/>
                </a:solidFill>
                <a:latin typeface="Centaur"/>
                <a:cs typeface="Centaur"/>
              </a:rPr>
              <a:t> electronic, </a:t>
            </a:r>
            <a:r>
              <a:rPr lang="en-US" sz="1400" spc="-5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spc="-10" dirty="0">
                <a:solidFill>
                  <a:srgbClr val="1D1D1B"/>
                </a:solidFill>
                <a:latin typeface="Centaur"/>
                <a:cs typeface="Centaur"/>
              </a:rPr>
              <a:t>mechanical,</a:t>
            </a:r>
            <a:r>
              <a:rPr lang="en-US" sz="1400" spc="275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spc="-5" dirty="0">
                <a:solidFill>
                  <a:srgbClr val="1D1D1B"/>
                </a:solidFill>
                <a:latin typeface="Centaur"/>
                <a:cs typeface="Centaur"/>
              </a:rPr>
              <a:t>or</a:t>
            </a:r>
            <a:r>
              <a:rPr lang="en-US" sz="1400" spc="285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spc="-5" dirty="0">
                <a:solidFill>
                  <a:srgbClr val="1D1D1B"/>
                </a:solidFill>
                <a:latin typeface="Centaur"/>
                <a:cs typeface="Centaur"/>
              </a:rPr>
              <a:t>other</a:t>
            </a:r>
            <a:r>
              <a:rPr lang="en-US" sz="1400" spc="285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dirty="0">
                <a:solidFill>
                  <a:srgbClr val="1D1D1B"/>
                </a:solidFill>
                <a:latin typeface="Centaur"/>
                <a:cs typeface="Centaur"/>
              </a:rPr>
              <a:t>means,</a:t>
            </a:r>
            <a:r>
              <a:rPr lang="en-US" sz="1400" spc="295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spc="-20" dirty="0">
                <a:solidFill>
                  <a:srgbClr val="1D1D1B"/>
                </a:solidFill>
                <a:latin typeface="Centaur"/>
                <a:cs typeface="Centaur"/>
              </a:rPr>
              <a:t>now</a:t>
            </a:r>
            <a:r>
              <a:rPr lang="en-US" sz="1400" spc="-15" dirty="0">
                <a:solidFill>
                  <a:srgbClr val="1D1D1B"/>
                </a:solidFill>
                <a:latin typeface="Centaur"/>
                <a:cs typeface="Centaur"/>
              </a:rPr>
              <a:t> known</a:t>
            </a:r>
            <a:r>
              <a:rPr lang="en-US" sz="1400" spc="-10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spc="-5" dirty="0">
                <a:solidFill>
                  <a:srgbClr val="1D1D1B"/>
                </a:solidFill>
                <a:latin typeface="Centaur"/>
                <a:cs typeface="Centaur"/>
              </a:rPr>
              <a:t>or</a:t>
            </a:r>
            <a:r>
              <a:rPr lang="en-US" sz="1400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spc="-10" dirty="0">
                <a:solidFill>
                  <a:srgbClr val="1D1D1B"/>
                </a:solidFill>
                <a:latin typeface="Centaur"/>
                <a:cs typeface="Centaur"/>
              </a:rPr>
              <a:t>hereafter</a:t>
            </a:r>
            <a:r>
              <a:rPr lang="en-US" sz="1400" spc="-5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spc="-15" dirty="0">
                <a:solidFill>
                  <a:srgbClr val="1D1D1B"/>
                </a:solidFill>
                <a:latin typeface="Centaur"/>
                <a:cs typeface="Centaur"/>
              </a:rPr>
              <a:t>invented,</a:t>
            </a:r>
            <a:r>
              <a:rPr lang="en-US" sz="1400" spc="-10" dirty="0">
                <a:solidFill>
                  <a:srgbClr val="1D1D1B"/>
                </a:solidFill>
                <a:latin typeface="Centaur"/>
                <a:cs typeface="Centaur"/>
              </a:rPr>
              <a:t> including </a:t>
            </a:r>
            <a:r>
              <a:rPr lang="en-US" sz="1400" spc="-5" dirty="0">
                <a:solidFill>
                  <a:srgbClr val="1D1D1B"/>
                </a:solidFill>
                <a:latin typeface="Centaur"/>
                <a:cs typeface="Centaur"/>
              </a:rPr>
              <a:t> photography</a:t>
            </a:r>
            <a:r>
              <a:rPr lang="en-US" sz="1400" dirty="0">
                <a:solidFill>
                  <a:srgbClr val="1D1D1B"/>
                </a:solidFill>
                <a:latin typeface="Centaur"/>
                <a:cs typeface="Centaur"/>
              </a:rPr>
              <a:t> and</a:t>
            </a:r>
            <a:r>
              <a:rPr lang="en-US" sz="1400" spc="5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spc="-10" dirty="0">
                <a:solidFill>
                  <a:srgbClr val="1D1D1B"/>
                </a:solidFill>
                <a:latin typeface="Centaur"/>
                <a:cs typeface="Centaur"/>
              </a:rPr>
              <a:t>recording,</a:t>
            </a:r>
            <a:r>
              <a:rPr lang="en-US" sz="1400" spc="-5" dirty="0">
                <a:solidFill>
                  <a:srgbClr val="1D1D1B"/>
                </a:solidFill>
                <a:latin typeface="Centaur"/>
                <a:cs typeface="Centaur"/>
              </a:rPr>
              <a:t> or</a:t>
            </a:r>
            <a:r>
              <a:rPr lang="en-US" sz="1400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spc="-5" dirty="0">
                <a:solidFill>
                  <a:srgbClr val="1D1D1B"/>
                </a:solidFill>
                <a:latin typeface="Centaur"/>
                <a:cs typeface="Centaur"/>
              </a:rPr>
              <a:t>in</a:t>
            </a:r>
            <a:r>
              <a:rPr lang="en-US" sz="1400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spc="-15" dirty="0">
                <a:solidFill>
                  <a:srgbClr val="1D1D1B"/>
                </a:solidFill>
                <a:latin typeface="Centaur"/>
                <a:cs typeface="Centaur"/>
              </a:rPr>
              <a:t>any</a:t>
            </a:r>
            <a:r>
              <a:rPr lang="en-US" sz="1400" spc="-10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spc="-5" dirty="0">
                <a:solidFill>
                  <a:srgbClr val="1D1D1B"/>
                </a:solidFill>
                <a:latin typeface="Centaur"/>
                <a:cs typeface="Centaur"/>
              </a:rPr>
              <a:t>information </a:t>
            </a:r>
            <a:r>
              <a:rPr lang="en-US" sz="1400" spc="-10" dirty="0">
                <a:solidFill>
                  <a:srgbClr val="1D1D1B"/>
                </a:solidFill>
                <a:latin typeface="Centaur"/>
                <a:cs typeface="Centaur"/>
              </a:rPr>
              <a:t>storage </a:t>
            </a:r>
            <a:r>
              <a:rPr lang="en-US" sz="1400" dirty="0">
                <a:solidFill>
                  <a:srgbClr val="1D1D1B"/>
                </a:solidFill>
                <a:latin typeface="Centaur"/>
                <a:cs typeface="Centaur"/>
              </a:rPr>
              <a:t>and </a:t>
            </a:r>
            <a:r>
              <a:rPr lang="en-US" sz="1400" spc="-15" dirty="0">
                <a:solidFill>
                  <a:srgbClr val="1D1D1B"/>
                </a:solidFill>
                <a:latin typeface="Centaur"/>
                <a:cs typeface="Centaur"/>
              </a:rPr>
              <a:t>retrieval </a:t>
            </a:r>
            <a:r>
              <a:rPr lang="en-US" sz="1400" spc="-5" dirty="0">
                <a:solidFill>
                  <a:srgbClr val="1D1D1B"/>
                </a:solidFill>
                <a:latin typeface="Centaur"/>
                <a:cs typeface="Centaur"/>
              </a:rPr>
              <a:t>system, </a:t>
            </a:r>
            <a:r>
              <a:rPr lang="en-US" sz="1400" dirty="0">
                <a:solidFill>
                  <a:srgbClr val="1D1D1B"/>
                </a:solidFill>
                <a:latin typeface="Centaur"/>
                <a:cs typeface="Centaur"/>
              </a:rPr>
              <a:t> </a:t>
            </a:r>
            <a:r>
              <a:rPr lang="en-US" sz="1400" spc="-5" dirty="0">
                <a:solidFill>
                  <a:srgbClr val="1D1D1B"/>
                </a:solidFill>
                <a:latin typeface="Centaur"/>
                <a:cs typeface="Centaur"/>
              </a:rPr>
              <a:t>without </a:t>
            </a:r>
            <a:r>
              <a:rPr lang="en-US" sz="1400" dirty="0">
                <a:solidFill>
                  <a:srgbClr val="1D1D1B"/>
                </a:solidFill>
                <a:latin typeface="Centaur"/>
                <a:cs typeface="Centaur"/>
              </a:rPr>
              <a:t>permission </a:t>
            </a:r>
            <a:r>
              <a:rPr lang="en-US" sz="1400" spc="-5" dirty="0">
                <a:solidFill>
                  <a:srgbClr val="1D1D1B"/>
                </a:solidFill>
                <a:latin typeface="Centaur"/>
                <a:cs typeface="Centaur"/>
              </a:rPr>
              <a:t>in writing </a:t>
            </a:r>
            <a:r>
              <a:rPr lang="en-US" sz="1400" spc="-10" dirty="0">
                <a:solidFill>
                  <a:srgbClr val="1D1D1B"/>
                </a:solidFill>
                <a:latin typeface="Centaur"/>
                <a:cs typeface="Centaur"/>
              </a:rPr>
              <a:t>from </a:t>
            </a:r>
            <a:r>
              <a:rPr lang="en-US" sz="1400" dirty="0">
                <a:solidFill>
                  <a:srgbClr val="1D1D1B"/>
                </a:solidFill>
                <a:latin typeface="Centaur"/>
                <a:cs typeface="Centaur"/>
              </a:rPr>
              <a:t>the </a:t>
            </a:r>
            <a:r>
              <a:rPr lang="en-US" sz="1400" spc="-5" dirty="0">
                <a:solidFill>
                  <a:srgbClr val="1D1D1B"/>
                </a:solidFill>
                <a:latin typeface="Centaur"/>
                <a:cs typeface="Centaur"/>
              </a:rPr>
              <a:t>copywrite </a:t>
            </a:r>
            <a:r>
              <a:rPr lang="en-US" sz="1400" spc="-20" dirty="0">
                <a:solidFill>
                  <a:srgbClr val="1D1D1B"/>
                </a:solidFill>
                <a:latin typeface="Centaur"/>
                <a:cs typeface="Centaur"/>
              </a:rPr>
              <a:t>owner. We please ask all purchasing schools to not share with others without prior permission. Thank you for your support.</a:t>
            </a:r>
            <a:endParaRPr lang="en-US" sz="1400" dirty="0">
              <a:latin typeface="Centaur"/>
              <a:cs typeface="Centaur"/>
            </a:endParaRPr>
          </a:p>
          <a:p>
            <a:r>
              <a:rPr lang="en-GB" sz="1000" dirty="0"/>
              <a:t>© E. Skeldon &amp; J. Warburton 2023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EDC00B-B84D-4D4A-8F4A-98DA9E496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048" y="0"/>
            <a:ext cx="5579430" cy="313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66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204984-0555-6957-7BAD-2A3E192F6768}"/>
              </a:ext>
            </a:extLst>
          </p:cNvPr>
          <p:cNvSpPr/>
          <p:nvPr/>
        </p:nvSpPr>
        <p:spPr>
          <a:xfrm>
            <a:off x="342889" y="159789"/>
            <a:ext cx="5051147" cy="5791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tx1"/>
                </a:solidFill>
              </a:rPr>
              <a:t>It’s Christmas! – Lesson Plan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987A29-4E07-364A-F546-6D13194D9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991" y="104055"/>
            <a:ext cx="1018120" cy="171312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Holly Leaf">
                <a:extLst>
                  <a:ext uri="{FF2B5EF4-FFF2-40B4-BE49-F238E27FC236}">
                    <a16:creationId xmlns:a16="http://schemas.microsoft.com/office/drawing/2014/main" id="{8A3DC88D-90EB-31BA-E4BB-A438A06A016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417754" y="-32328"/>
              <a:ext cx="1861577" cy="94835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861577" cy="948350"/>
                    </a:xfrm>
                    <a:prstGeom prst="rect">
                      <a:avLst/>
                    </a:prstGeom>
                  </am3d:spPr>
                  <am3d:camera>
                    <am3d:pos x="0" y="0" z="560045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75055" d="1000000"/>
                    <am3d:preTrans dx="-14296" dy="-925623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15665" ay="123707" az="-1502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2479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Holly Leaf">
                <a:extLst>
                  <a:ext uri="{FF2B5EF4-FFF2-40B4-BE49-F238E27FC236}">
                    <a16:creationId xmlns:a16="http://schemas.microsoft.com/office/drawing/2014/main" id="{8A3DC88D-90EB-31BA-E4BB-A438A06A01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17754" y="-32328"/>
                <a:ext cx="1861577" cy="94835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F515B27-4036-5507-F56C-9CAE3809B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200052"/>
              </p:ext>
            </p:extLst>
          </p:nvPr>
        </p:nvGraphicFramePr>
        <p:xfrm>
          <a:off x="342889" y="1005161"/>
          <a:ext cx="10317018" cy="4487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17018">
                  <a:extLst>
                    <a:ext uri="{9D8B030D-6E8A-4147-A177-3AD203B41FA5}">
                      <a16:colId xmlns:a16="http://schemas.microsoft.com/office/drawing/2014/main" val="825458647"/>
                    </a:ext>
                  </a:extLst>
                </a:gridCol>
              </a:tblGrid>
              <a:tr h="893264"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Play the clips of Christmas songs to the children. Can they sing the next lyric?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030243"/>
                  </a:ext>
                </a:extLst>
              </a:tr>
              <a:tr h="893264">
                <a:tc>
                  <a:txBody>
                    <a:bodyPr/>
                    <a:lstStyle/>
                    <a:p>
                      <a:r>
                        <a:rPr lang="en-GB" dirty="0"/>
                        <a:t>Task 1. Read closely and carefully the etymology of the name </a:t>
                      </a:r>
                      <a:r>
                        <a:rPr lang="en-GB" i="1" dirty="0"/>
                        <a:t>Rudolph</a:t>
                      </a:r>
                      <a:r>
                        <a:rPr lang="en-GB" dirty="0"/>
                        <a:t>. Discuss this with children and check for understanding.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7994607"/>
                  </a:ext>
                </a:extLst>
              </a:tr>
              <a:tr h="893264">
                <a:tc>
                  <a:txBody>
                    <a:bodyPr/>
                    <a:lstStyle/>
                    <a:p>
                      <a:r>
                        <a:rPr lang="en-GB" dirty="0"/>
                        <a:t>Task 2. Children are to match the festive words to their definitions. Discuss with children where they have heard these words and ask them to put the words into a sentence. (Click words in </a:t>
                      </a:r>
                      <a:r>
                        <a:rPr lang="en-GB" b="1" dirty="0">
                          <a:solidFill>
                            <a:srgbClr val="00B0F0"/>
                          </a:solidFill>
                        </a:rPr>
                        <a:t>blue</a:t>
                      </a:r>
                      <a:r>
                        <a:rPr lang="en-GB" dirty="0"/>
                        <a:t> for a definition.)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3710104"/>
                  </a:ext>
                </a:extLst>
              </a:tr>
              <a:tr h="893264">
                <a:tc>
                  <a:txBody>
                    <a:bodyPr/>
                    <a:lstStyle/>
                    <a:p>
                      <a:r>
                        <a:rPr lang="en-GB" dirty="0"/>
                        <a:t>Task 3. Explore with children the meaning of the word </a:t>
                      </a:r>
                      <a:r>
                        <a:rPr lang="en-GB" i="1" dirty="0"/>
                        <a:t>festive. </a:t>
                      </a:r>
                      <a:r>
                        <a:rPr lang="en-GB" i="0" dirty="0"/>
                        <a:t>Using the words on the presentation to help them children are to explain how the word </a:t>
                      </a:r>
                      <a:r>
                        <a:rPr lang="en-GB" i="1" dirty="0"/>
                        <a:t>festive</a:t>
                      </a:r>
                      <a:r>
                        <a:rPr lang="en-GB" i="0" dirty="0"/>
                        <a:t> might sound, smell, taste and feel. Children are then to write their own sentence that accurately uses the word </a:t>
                      </a:r>
                      <a:r>
                        <a:rPr lang="en-GB" i="1" dirty="0"/>
                        <a:t>festive</a:t>
                      </a:r>
                      <a:r>
                        <a:rPr lang="en-GB" i="0" dirty="0"/>
                        <a:t>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186258"/>
                  </a:ext>
                </a:extLst>
              </a:tr>
              <a:tr h="893264">
                <a:tc>
                  <a:txBody>
                    <a:bodyPr/>
                    <a:lstStyle/>
                    <a:p>
                      <a:r>
                        <a:rPr lang="en-GB" dirty="0"/>
                        <a:t>In pairs, how many festive words can children list or say?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5122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9957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43A674-858D-45D0-9542-184FFDA1E2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991" y="104055"/>
            <a:ext cx="1018120" cy="171312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38EC9AB-CD5C-4DC4-ACBF-0739EB4EEC43}"/>
              </a:ext>
            </a:extLst>
          </p:cNvPr>
          <p:cNvSpPr/>
          <p:nvPr/>
        </p:nvSpPr>
        <p:spPr>
          <a:xfrm>
            <a:off x="2263975" y="1186558"/>
            <a:ext cx="3093471" cy="65160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chemeClr val="tx1"/>
                </a:solidFill>
              </a:rPr>
              <a:t>Finish the lyric!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28127-1A5E-4794-B8C4-72C2F856B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258" y="960617"/>
            <a:ext cx="2036240" cy="195698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52927A-A75B-4BE2-B485-1C43730D3913}"/>
              </a:ext>
            </a:extLst>
          </p:cNvPr>
          <p:cNvSpPr/>
          <p:nvPr/>
        </p:nvSpPr>
        <p:spPr>
          <a:xfrm>
            <a:off x="2166498" y="1685040"/>
            <a:ext cx="7277267" cy="1397111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Get into the Christmas spirit by singing the next lyric from these well know Christmas songs.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1B4D3D-C474-D7D9-A196-0719C88D6C62}"/>
              </a:ext>
            </a:extLst>
          </p:cNvPr>
          <p:cNvSpPr/>
          <p:nvPr/>
        </p:nvSpPr>
        <p:spPr>
          <a:xfrm>
            <a:off x="342889" y="159789"/>
            <a:ext cx="3647219" cy="5791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It’s Christmas!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Holly Leaf">
                <a:extLst>
                  <a:ext uri="{FF2B5EF4-FFF2-40B4-BE49-F238E27FC236}">
                    <a16:creationId xmlns:a16="http://schemas.microsoft.com/office/drawing/2014/main" id="{37F1755C-ADFC-98E6-FE1E-D751EADC78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81931169"/>
                  </p:ext>
                </p:extLst>
              </p:nvPr>
            </p:nvGraphicFramePr>
            <p:xfrm>
              <a:off x="10417754" y="-32328"/>
              <a:ext cx="1861577" cy="948350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861577" cy="948350"/>
                    </a:xfrm>
                    <a:prstGeom prst="rect">
                      <a:avLst/>
                    </a:prstGeom>
                  </am3d:spPr>
                  <am3d:camera>
                    <am3d:pos x="0" y="0" z="560045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75055" d="1000000"/>
                    <am3d:preTrans dx="-14296" dy="-925623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15665" ay="123707" az="-15025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2479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Holly Leaf">
                <a:extLst>
                  <a:ext uri="{FF2B5EF4-FFF2-40B4-BE49-F238E27FC236}">
                    <a16:creationId xmlns:a16="http://schemas.microsoft.com/office/drawing/2014/main" id="{37F1755C-ADFC-98E6-FE1E-D751EADC78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417754" y="-32328"/>
                <a:ext cx="1861577" cy="94835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Online Media 17" title="All I want for Christmas">
            <a:hlinkClick r:id="" action="ppaction://media"/>
            <a:extLst>
              <a:ext uri="{FF2B5EF4-FFF2-40B4-BE49-F238E27FC236}">
                <a16:creationId xmlns:a16="http://schemas.microsoft.com/office/drawing/2014/main" id="{64927D99-FE94-B175-5631-EBC25E4E562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342889" y="3139086"/>
            <a:ext cx="2552040" cy="14419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0CC2641-B9B2-4091-D59F-ED939651183E}"/>
              </a:ext>
            </a:extLst>
          </p:cNvPr>
          <p:cNvSpPr/>
          <p:nvPr/>
        </p:nvSpPr>
        <p:spPr>
          <a:xfrm>
            <a:off x="342889" y="5176441"/>
            <a:ext cx="2552040" cy="11504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Underneath the Christmas tree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5C891DC-980A-48C6-56FF-4285B0C57357}"/>
              </a:ext>
            </a:extLst>
          </p:cNvPr>
          <p:cNvSpPr/>
          <p:nvPr/>
        </p:nvSpPr>
        <p:spPr>
          <a:xfrm>
            <a:off x="3323514" y="5176441"/>
            <a:ext cx="2552040" cy="11504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He began to dance around.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5D815F9-297A-549A-D497-0EF813A0EC7F}"/>
              </a:ext>
            </a:extLst>
          </p:cNvPr>
          <p:cNvSpPr/>
          <p:nvPr/>
        </p:nvSpPr>
        <p:spPr>
          <a:xfrm>
            <a:off x="9284765" y="5176441"/>
            <a:ext cx="2552040" cy="11504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This year to save me from tears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5FD0E75-7111-0886-3DB3-D03F9D6F751C}"/>
              </a:ext>
            </a:extLst>
          </p:cNvPr>
          <p:cNvSpPr/>
          <p:nvPr/>
        </p:nvSpPr>
        <p:spPr>
          <a:xfrm>
            <a:off x="6304139" y="5176441"/>
            <a:ext cx="2552040" cy="11504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Six geese a-laying</a:t>
            </a:r>
          </a:p>
        </p:txBody>
      </p:sp>
      <p:grpSp>
        <p:nvGrpSpPr>
          <p:cNvPr id="32" name="answer 1">
            <a:extLst>
              <a:ext uri="{FF2B5EF4-FFF2-40B4-BE49-F238E27FC236}">
                <a16:creationId xmlns:a16="http://schemas.microsoft.com/office/drawing/2014/main" id="{FE44BB4A-9836-E84A-114E-4DA9DFEA3DD8}"/>
              </a:ext>
            </a:extLst>
          </p:cNvPr>
          <p:cNvGrpSpPr/>
          <p:nvPr/>
        </p:nvGrpSpPr>
        <p:grpSpPr>
          <a:xfrm>
            <a:off x="1074475" y="4809618"/>
            <a:ext cx="1363295" cy="483546"/>
            <a:chOff x="5102802" y="6081378"/>
            <a:chExt cx="1363295" cy="483546"/>
          </a:xfrm>
        </p:grpSpPr>
        <p:sp>
          <p:nvSpPr>
            <p:cNvPr id="21" name="answers">
              <a:extLst>
                <a:ext uri="{FF2B5EF4-FFF2-40B4-BE49-F238E27FC236}">
                  <a16:creationId xmlns:a16="http://schemas.microsoft.com/office/drawing/2014/main" id="{C9ABF3EF-EEB0-66C2-0893-9D033F632E0A}"/>
                </a:ext>
              </a:extLst>
            </p:cNvPr>
            <p:cNvSpPr/>
            <p:nvPr/>
          </p:nvSpPr>
          <p:spPr>
            <a:xfrm>
              <a:off x="5102802" y="6081378"/>
              <a:ext cx="1096435" cy="48354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9E0971-25DE-C3AD-8449-EB16B436D6D7}"/>
                </a:ext>
              </a:extLst>
            </p:cNvPr>
            <p:cNvSpPr txBox="1"/>
            <p:nvPr/>
          </p:nvSpPr>
          <p:spPr>
            <a:xfrm>
              <a:off x="5191057" y="6138485"/>
              <a:ext cx="1275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Answer</a:t>
              </a:r>
            </a:p>
          </p:txBody>
        </p:sp>
      </p:grpSp>
      <p:grpSp>
        <p:nvGrpSpPr>
          <p:cNvPr id="35" name="an 2">
            <a:extLst>
              <a:ext uri="{FF2B5EF4-FFF2-40B4-BE49-F238E27FC236}">
                <a16:creationId xmlns:a16="http://schemas.microsoft.com/office/drawing/2014/main" id="{1E5509E2-1495-6FDF-3825-6DD311E5C84F}"/>
              </a:ext>
            </a:extLst>
          </p:cNvPr>
          <p:cNvGrpSpPr/>
          <p:nvPr/>
        </p:nvGrpSpPr>
        <p:grpSpPr>
          <a:xfrm>
            <a:off x="4009875" y="4809618"/>
            <a:ext cx="1363295" cy="483546"/>
            <a:chOff x="5102802" y="6081378"/>
            <a:chExt cx="1363295" cy="483546"/>
          </a:xfrm>
        </p:grpSpPr>
        <p:sp>
          <p:nvSpPr>
            <p:cNvPr id="36" name="answers">
              <a:extLst>
                <a:ext uri="{FF2B5EF4-FFF2-40B4-BE49-F238E27FC236}">
                  <a16:creationId xmlns:a16="http://schemas.microsoft.com/office/drawing/2014/main" id="{82814224-E2D3-27F7-D7C0-D1AABC5800CE}"/>
                </a:ext>
              </a:extLst>
            </p:cNvPr>
            <p:cNvSpPr/>
            <p:nvPr/>
          </p:nvSpPr>
          <p:spPr>
            <a:xfrm>
              <a:off x="5102802" y="6081378"/>
              <a:ext cx="1096435" cy="48354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F5B146E-A343-A18F-73CC-C749D30F8082}"/>
                </a:ext>
              </a:extLst>
            </p:cNvPr>
            <p:cNvSpPr txBox="1"/>
            <p:nvPr/>
          </p:nvSpPr>
          <p:spPr>
            <a:xfrm>
              <a:off x="5191057" y="6138485"/>
              <a:ext cx="1275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Answer</a:t>
              </a:r>
            </a:p>
          </p:txBody>
        </p:sp>
      </p:grpSp>
      <p:grpSp>
        <p:nvGrpSpPr>
          <p:cNvPr id="38" name="ans 3">
            <a:extLst>
              <a:ext uri="{FF2B5EF4-FFF2-40B4-BE49-F238E27FC236}">
                <a16:creationId xmlns:a16="http://schemas.microsoft.com/office/drawing/2014/main" id="{E04A5C5F-48E6-74F6-1BCA-8141B799EEB0}"/>
              </a:ext>
            </a:extLst>
          </p:cNvPr>
          <p:cNvGrpSpPr/>
          <p:nvPr/>
        </p:nvGrpSpPr>
        <p:grpSpPr>
          <a:xfrm>
            <a:off x="7027088" y="4809618"/>
            <a:ext cx="1363295" cy="483546"/>
            <a:chOff x="5102802" y="6081378"/>
            <a:chExt cx="1363295" cy="483546"/>
          </a:xfrm>
        </p:grpSpPr>
        <p:sp>
          <p:nvSpPr>
            <p:cNvPr id="39" name="answers">
              <a:extLst>
                <a:ext uri="{FF2B5EF4-FFF2-40B4-BE49-F238E27FC236}">
                  <a16:creationId xmlns:a16="http://schemas.microsoft.com/office/drawing/2014/main" id="{20DC5D3E-F601-AC95-6E69-5897FD447220}"/>
                </a:ext>
              </a:extLst>
            </p:cNvPr>
            <p:cNvSpPr/>
            <p:nvPr/>
          </p:nvSpPr>
          <p:spPr>
            <a:xfrm>
              <a:off x="5102802" y="6081378"/>
              <a:ext cx="1096435" cy="48354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FDF6E8F-CA1E-EBB1-0E47-421C31D6AD37}"/>
                </a:ext>
              </a:extLst>
            </p:cNvPr>
            <p:cNvSpPr txBox="1"/>
            <p:nvPr/>
          </p:nvSpPr>
          <p:spPr>
            <a:xfrm>
              <a:off x="5191057" y="6138485"/>
              <a:ext cx="1275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Answer</a:t>
              </a:r>
            </a:p>
          </p:txBody>
        </p:sp>
      </p:grpSp>
      <p:grpSp>
        <p:nvGrpSpPr>
          <p:cNvPr id="48" name="ans 4">
            <a:extLst>
              <a:ext uri="{FF2B5EF4-FFF2-40B4-BE49-F238E27FC236}">
                <a16:creationId xmlns:a16="http://schemas.microsoft.com/office/drawing/2014/main" id="{E73924B6-8AE0-DCA1-4515-DA2B7130A3E6}"/>
              </a:ext>
            </a:extLst>
          </p:cNvPr>
          <p:cNvGrpSpPr/>
          <p:nvPr/>
        </p:nvGrpSpPr>
        <p:grpSpPr>
          <a:xfrm>
            <a:off x="10095309" y="4809618"/>
            <a:ext cx="1363295" cy="483546"/>
            <a:chOff x="5102802" y="6081378"/>
            <a:chExt cx="1363295" cy="483546"/>
          </a:xfrm>
        </p:grpSpPr>
        <p:sp>
          <p:nvSpPr>
            <p:cNvPr id="49" name="answers">
              <a:extLst>
                <a:ext uri="{FF2B5EF4-FFF2-40B4-BE49-F238E27FC236}">
                  <a16:creationId xmlns:a16="http://schemas.microsoft.com/office/drawing/2014/main" id="{12D6CE81-DCBB-6F58-DA8D-BC9D8EA137B9}"/>
                </a:ext>
              </a:extLst>
            </p:cNvPr>
            <p:cNvSpPr/>
            <p:nvPr/>
          </p:nvSpPr>
          <p:spPr>
            <a:xfrm>
              <a:off x="5102802" y="6081378"/>
              <a:ext cx="1096435" cy="48354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E2BE99A-B44E-B11B-7C56-83B7E9182482}"/>
                </a:ext>
              </a:extLst>
            </p:cNvPr>
            <p:cNvSpPr txBox="1"/>
            <p:nvPr/>
          </p:nvSpPr>
          <p:spPr>
            <a:xfrm>
              <a:off x="5191057" y="6138485"/>
              <a:ext cx="1275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Answer</a:t>
              </a:r>
            </a:p>
          </p:txBody>
        </p:sp>
      </p:grpSp>
      <p:pic>
        <p:nvPicPr>
          <p:cNvPr id="2" name="Online Media 1" title="Last Christmas 3/4">
            <a:hlinkClick r:id="" action="ppaction://media"/>
            <a:extLst>
              <a:ext uri="{FF2B5EF4-FFF2-40B4-BE49-F238E27FC236}">
                <a16:creationId xmlns:a16="http://schemas.microsoft.com/office/drawing/2014/main" id="{D51879D6-D4CD-D875-BCAD-21110C88E46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1"/>
          <a:stretch>
            <a:fillRect/>
          </a:stretch>
        </p:blipFill>
        <p:spPr>
          <a:xfrm>
            <a:off x="9284765" y="3139086"/>
            <a:ext cx="2641121" cy="1492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nline Media 8" title="12 days of Christmas 3/4">
            <a:hlinkClick r:id="" action="ppaction://media"/>
            <a:extLst>
              <a:ext uri="{FF2B5EF4-FFF2-40B4-BE49-F238E27FC236}">
                <a16:creationId xmlns:a16="http://schemas.microsoft.com/office/drawing/2014/main" id="{D7B77FF3-4430-8EE1-D41A-8846F5B3D2EF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2"/>
          <a:stretch>
            <a:fillRect/>
          </a:stretch>
        </p:blipFill>
        <p:spPr>
          <a:xfrm>
            <a:off x="6256975" y="3139086"/>
            <a:ext cx="2641120" cy="1492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nline Media 2" title="Frosty year 3 4">
            <a:hlinkClick r:id="" action="ppaction://media"/>
            <a:extLst>
              <a:ext uri="{FF2B5EF4-FFF2-40B4-BE49-F238E27FC236}">
                <a16:creationId xmlns:a16="http://schemas.microsoft.com/office/drawing/2014/main" id="{509FA211-4F38-6CF1-928C-7018D673A0A8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13"/>
          <a:stretch>
            <a:fillRect/>
          </a:stretch>
        </p:blipFill>
        <p:spPr>
          <a:xfrm>
            <a:off x="3229185" y="3139086"/>
            <a:ext cx="2641120" cy="1492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983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4" grpId="0" animBg="1"/>
      <p:bldP spid="44" grpId="0" animBg="1"/>
      <p:bldP spid="45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8C78A30-CB29-4AFD-6D9E-D50225EB8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5" y="4599084"/>
            <a:ext cx="5596613" cy="963251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2CD3C78-1D1A-7230-4DE7-DC6E2032C753}"/>
              </a:ext>
            </a:extLst>
          </p:cNvPr>
          <p:cNvSpPr/>
          <p:nvPr/>
        </p:nvSpPr>
        <p:spPr>
          <a:xfrm>
            <a:off x="420839" y="5479146"/>
            <a:ext cx="5102506" cy="95115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</a:rPr>
              <a:t>Read closely and carefully the etymology of the word </a:t>
            </a:r>
            <a:r>
              <a:rPr lang="en-GB" sz="2800" i="1" dirty="0">
                <a:solidFill>
                  <a:schemeClr val="tx1"/>
                </a:solidFill>
              </a:rPr>
              <a:t>Rudolph</a:t>
            </a:r>
            <a:r>
              <a:rPr lang="en-GB" sz="28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204984-0555-6957-7BAD-2A3E192F6768}"/>
              </a:ext>
            </a:extLst>
          </p:cNvPr>
          <p:cNvSpPr/>
          <p:nvPr/>
        </p:nvSpPr>
        <p:spPr>
          <a:xfrm>
            <a:off x="342889" y="159789"/>
            <a:ext cx="3647219" cy="5791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It’s Christmas!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987A29-4E07-364A-F546-6D13194D9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991" y="104055"/>
            <a:ext cx="1018120" cy="171312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Holly Leaf">
                <a:extLst>
                  <a:ext uri="{FF2B5EF4-FFF2-40B4-BE49-F238E27FC236}">
                    <a16:creationId xmlns:a16="http://schemas.microsoft.com/office/drawing/2014/main" id="{8A3DC88D-90EB-31BA-E4BB-A438A06A01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59577475"/>
                  </p:ext>
                </p:extLst>
              </p:nvPr>
            </p:nvGraphicFramePr>
            <p:xfrm>
              <a:off x="10417754" y="-32328"/>
              <a:ext cx="1861577" cy="94835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861577" cy="948350"/>
                    </a:xfrm>
                    <a:prstGeom prst="rect">
                      <a:avLst/>
                    </a:prstGeom>
                  </am3d:spPr>
                  <am3d:camera>
                    <am3d:pos x="0" y="0" z="560045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75055" d="1000000"/>
                    <am3d:preTrans dx="-14296" dy="-925623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15665" ay="123707" az="-1502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2479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Holly Leaf">
                <a:extLst>
                  <a:ext uri="{FF2B5EF4-FFF2-40B4-BE49-F238E27FC236}">
                    <a16:creationId xmlns:a16="http://schemas.microsoft.com/office/drawing/2014/main" id="{8A3DC88D-90EB-31BA-E4BB-A438A06A01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17754" y="-32328"/>
                <a:ext cx="1861577" cy="94835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cartoon of a wolf with a red nose&#10;&#10;Description automatically generated">
            <a:extLst>
              <a:ext uri="{FF2B5EF4-FFF2-40B4-BE49-F238E27FC236}">
                <a16:creationId xmlns:a16="http://schemas.microsoft.com/office/drawing/2014/main" id="{5D171BC6-5F66-8E56-0FF7-494AAB8BE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5362" y="-211017"/>
            <a:ext cx="6024459" cy="85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10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204984-0555-6957-7BAD-2A3E192F6768}"/>
              </a:ext>
            </a:extLst>
          </p:cNvPr>
          <p:cNvSpPr/>
          <p:nvPr/>
        </p:nvSpPr>
        <p:spPr>
          <a:xfrm>
            <a:off x="342889" y="159789"/>
            <a:ext cx="3647219" cy="5791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It’s Christmas! 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8193712-8920-9CB0-E255-BB632EA9F3D4}"/>
              </a:ext>
            </a:extLst>
          </p:cNvPr>
          <p:cNvSpPr/>
          <p:nvPr/>
        </p:nvSpPr>
        <p:spPr>
          <a:xfrm>
            <a:off x="342889" y="1046191"/>
            <a:ext cx="10231326" cy="126286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tx1"/>
                </a:solidFill>
              </a:rPr>
              <a:t>Task 2. </a:t>
            </a:r>
            <a:r>
              <a:rPr lang="en-GB" sz="2800" dirty="0">
                <a:solidFill>
                  <a:schemeClr val="tx1"/>
                </a:solidFill>
              </a:rPr>
              <a:t>Check your understanding of these festive words by matching the words to the definitions.  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8F3C916-8454-6152-6E6E-84A895F90BB2}"/>
              </a:ext>
            </a:extLst>
          </p:cNvPr>
          <p:cNvSpPr/>
          <p:nvPr/>
        </p:nvSpPr>
        <p:spPr>
          <a:xfrm>
            <a:off x="342889" y="2596927"/>
            <a:ext cx="10231326" cy="146255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tx1"/>
                </a:solidFill>
              </a:rPr>
              <a:t>Task 3</a:t>
            </a:r>
            <a:r>
              <a:rPr lang="en-GB" sz="2800" dirty="0">
                <a:solidFill>
                  <a:schemeClr val="tx1"/>
                </a:solidFill>
              </a:rPr>
              <a:t>. The word </a:t>
            </a:r>
            <a:r>
              <a:rPr lang="en-GB" sz="2800" i="1" dirty="0">
                <a:solidFill>
                  <a:schemeClr val="tx1"/>
                </a:solidFill>
              </a:rPr>
              <a:t>festive</a:t>
            </a:r>
            <a:r>
              <a:rPr lang="en-GB" sz="2800" dirty="0">
                <a:solidFill>
                  <a:schemeClr val="tx1"/>
                </a:solidFill>
              </a:rPr>
              <a:t> means ‘linked to a festival especially Christmas.’ Explain how you do you think the word </a:t>
            </a:r>
            <a:r>
              <a:rPr lang="en-GB" sz="2800" i="1" dirty="0">
                <a:solidFill>
                  <a:schemeClr val="tx1"/>
                </a:solidFill>
              </a:rPr>
              <a:t>festive</a:t>
            </a:r>
            <a:r>
              <a:rPr lang="en-GB" sz="2800" dirty="0">
                <a:solidFill>
                  <a:schemeClr val="tx1"/>
                </a:solidFill>
              </a:rPr>
              <a:t> might smell, sound taste and feel.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CDF8879-41A5-D3A1-277C-7923E2F2D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991" y="104055"/>
            <a:ext cx="1018120" cy="171312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4" name="3D Model 33" descr="Holly Leaf">
                <a:extLst>
                  <a:ext uri="{FF2B5EF4-FFF2-40B4-BE49-F238E27FC236}">
                    <a16:creationId xmlns:a16="http://schemas.microsoft.com/office/drawing/2014/main" id="{700CE10A-D3A5-27C2-E683-3D09C315A02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5481859"/>
                  </p:ext>
                </p:extLst>
              </p:nvPr>
            </p:nvGraphicFramePr>
            <p:xfrm>
              <a:off x="10417754" y="-32328"/>
              <a:ext cx="1861577" cy="94835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861577" cy="948350"/>
                    </a:xfrm>
                    <a:prstGeom prst="rect">
                      <a:avLst/>
                    </a:prstGeom>
                  </am3d:spPr>
                  <am3d:camera>
                    <am3d:pos x="0" y="0" z="560045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75055" d="1000000"/>
                    <am3d:preTrans dx="-14296" dy="-925623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15665" ay="123707" az="-1502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2479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4" name="3D Model 33" descr="Holly Leaf">
                <a:extLst>
                  <a:ext uri="{FF2B5EF4-FFF2-40B4-BE49-F238E27FC236}">
                    <a16:creationId xmlns:a16="http://schemas.microsoft.com/office/drawing/2014/main" id="{700CE10A-D3A5-27C2-E683-3D09C315A0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17754" y="-32328"/>
                <a:ext cx="1861577" cy="94835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33731A0A-90AD-3952-B735-B6EF5A66C24F}"/>
              </a:ext>
            </a:extLst>
          </p:cNvPr>
          <p:cNvSpPr txBox="1"/>
          <p:nvPr/>
        </p:nvSpPr>
        <p:spPr>
          <a:xfrm>
            <a:off x="731526" y="4341047"/>
            <a:ext cx="173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tinsel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7D28E7-DF04-5358-98BB-F8418F1E519F}"/>
              </a:ext>
            </a:extLst>
          </p:cNvPr>
          <p:cNvSpPr txBox="1"/>
          <p:nvPr/>
        </p:nvSpPr>
        <p:spPr>
          <a:xfrm>
            <a:off x="5049704" y="4390707"/>
            <a:ext cx="173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carols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B2ADA6-7AD6-96F3-DF1A-FE1A19200379}"/>
              </a:ext>
            </a:extLst>
          </p:cNvPr>
          <p:cNvSpPr txBox="1"/>
          <p:nvPr/>
        </p:nvSpPr>
        <p:spPr>
          <a:xfrm>
            <a:off x="1994707" y="5726043"/>
            <a:ext cx="2663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celebration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EBA8B4-526D-702E-5330-79503866AC8E}"/>
              </a:ext>
            </a:extLst>
          </p:cNvPr>
          <p:cNvSpPr txBox="1"/>
          <p:nvPr/>
        </p:nvSpPr>
        <p:spPr>
          <a:xfrm>
            <a:off x="7457090" y="4394491"/>
            <a:ext cx="2720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decorations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97AD597-B431-75FF-E03D-5D2550F3E068}"/>
              </a:ext>
            </a:extLst>
          </p:cNvPr>
          <p:cNvSpPr txBox="1"/>
          <p:nvPr/>
        </p:nvSpPr>
        <p:spPr>
          <a:xfrm>
            <a:off x="6540875" y="5129012"/>
            <a:ext cx="2164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greetings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1EE07A-BDB6-D46A-C371-17C95125AC81}"/>
              </a:ext>
            </a:extLst>
          </p:cNvPr>
          <p:cNvSpPr txBox="1"/>
          <p:nvPr/>
        </p:nvSpPr>
        <p:spPr>
          <a:xfrm>
            <a:off x="7469387" y="5832574"/>
            <a:ext cx="173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turkey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0D7F23-F381-61B1-6E68-58072F506C19}"/>
              </a:ext>
            </a:extLst>
          </p:cNvPr>
          <p:cNvSpPr txBox="1"/>
          <p:nvPr/>
        </p:nvSpPr>
        <p:spPr>
          <a:xfrm>
            <a:off x="5047148" y="5720193"/>
            <a:ext cx="173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lights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8A2DF28-0C1F-CD0A-6DFD-DD2B0F791CDC}"/>
              </a:ext>
            </a:extLst>
          </p:cNvPr>
          <p:cNvSpPr txBox="1"/>
          <p:nvPr/>
        </p:nvSpPr>
        <p:spPr>
          <a:xfrm>
            <a:off x="342889" y="5495210"/>
            <a:ext cx="173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feast</a:t>
            </a:r>
          </a:p>
        </p:txBody>
      </p:sp>
      <p:sp>
        <p:nvSpPr>
          <p:cNvPr id="2" name="scrooge word">
            <a:extLst>
              <a:ext uri="{FF2B5EF4-FFF2-40B4-BE49-F238E27FC236}">
                <a16:creationId xmlns:a16="http://schemas.microsoft.com/office/drawing/2014/main" id="{1CB86B80-D6E3-A992-0D4D-1C46611CC121}"/>
              </a:ext>
            </a:extLst>
          </p:cNvPr>
          <p:cNvSpPr txBox="1"/>
          <p:nvPr/>
        </p:nvSpPr>
        <p:spPr>
          <a:xfrm>
            <a:off x="2642318" y="4708159"/>
            <a:ext cx="173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B0F0"/>
                </a:solidFill>
              </a:rPr>
              <a:t>Scrooge</a:t>
            </a:r>
          </a:p>
        </p:txBody>
      </p:sp>
      <p:sp>
        <p:nvSpPr>
          <p:cNvPr id="4" name="tidings word">
            <a:extLst>
              <a:ext uri="{FF2B5EF4-FFF2-40B4-BE49-F238E27FC236}">
                <a16:creationId xmlns:a16="http://schemas.microsoft.com/office/drawing/2014/main" id="{E6DA8D86-78E4-1EC6-A28A-59310FC9B51A}"/>
              </a:ext>
            </a:extLst>
          </p:cNvPr>
          <p:cNvSpPr txBox="1"/>
          <p:nvPr/>
        </p:nvSpPr>
        <p:spPr>
          <a:xfrm>
            <a:off x="9696769" y="4933937"/>
            <a:ext cx="173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B0F0"/>
                </a:solidFill>
              </a:rPr>
              <a:t>tidings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B75659-7C25-7481-0EBC-C5C4303A8F89}"/>
              </a:ext>
            </a:extLst>
          </p:cNvPr>
          <p:cNvSpPr txBox="1"/>
          <p:nvPr/>
        </p:nvSpPr>
        <p:spPr>
          <a:xfrm>
            <a:off x="9469907" y="5748980"/>
            <a:ext cx="173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rejoice</a:t>
            </a:r>
          </a:p>
        </p:txBody>
      </p:sp>
      <p:grpSp>
        <p:nvGrpSpPr>
          <p:cNvPr id="91" name="scrooge def">
            <a:extLst>
              <a:ext uri="{FF2B5EF4-FFF2-40B4-BE49-F238E27FC236}">
                <a16:creationId xmlns:a16="http://schemas.microsoft.com/office/drawing/2014/main" id="{ACC3CA1E-5D67-B84A-76F4-70BBD3F7B9CD}"/>
              </a:ext>
            </a:extLst>
          </p:cNvPr>
          <p:cNvGrpSpPr/>
          <p:nvPr/>
        </p:nvGrpSpPr>
        <p:grpSpPr>
          <a:xfrm>
            <a:off x="-6294963" y="-418981"/>
            <a:ext cx="6096000" cy="7159085"/>
            <a:chOff x="-6333846" y="-451318"/>
            <a:chExt cx="6096000" cy="715908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C0BB627-18D8-FF55-091F-58599CF493E6}"/>
                </a:ext>
              </a:extLst>
            </p:cNvPr>
            <p:cNvGrpSpPr/>
            <p:nvPr/>
          </p:nvGrpSpPr>
          <p:grpSpPr>
            <a:xfrm>
              <a:off x="-6333846" y="-451318"/>
              <a:ext cx="6096000" cy="7159085"/>
              <a:chOff x="12576891" y="-3254428"/>
              <a:chExt cx="6096000" cy="7159085"/>
            </a:xfrm>
          </p:grpSpPr>
          <p:sp>
            <p:nvSpPr>
              <p:cNvPr id="44" name="profession">
                <a:extLst>
                  <a:ext uri="{FF2B5EF4-FFF2-40B4-BE49-F238E27FC236}">
                    <a16:creationId xmlns:a16="http://schemas.microsoft.com/office/drawing/2014/main" id="{F6B22F0E-A728-E70D-1694-109792B7F7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14166" y="-279058"/>
                <a:ext cx="1572181" cy="531511"/>
              </a:xfrm>
              <a:prstGeom prst="rect">
                <a:avLst/>
              </a:prstGeom>
              <a:solidFill>
                <a:srgbClr val="F3F3F3"/>
              </a:solidFill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en-US" sz="28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pro</a:t>
                </a:r>
                <a:r>
                  <a:rPr lang="en-GB" altLang="en-US" sz="2800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f</a:t>
                </a:r>
                <a:r>
                  <a:rPr lang="en-GB" altLang="en-US" sz="28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ession</a:t>
                </a:r>
                <a:endParaRPr kumimoji="0" lang="en-US" altLang="en-US" sz="28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5" name="Text Box 7">
                <a:extLst>
                  <a:ext uri="{FF2B5EF4-FFF2-40B4-BE49-F238E27FC236}">
                    <a16:creationId xmlns:a16="http://schemas.microsoft.com/office/drawing/2014/main" id="{B3D77725-011B-A117-358F-CDE362869A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14166" y="436139"/>
                <a:ext cx="1478557" cy="39717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US" sz="16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/</a:t>
                </a:r>
                <a:r>
                  <a:rPr lang="en-GB" altLang="en-US" sz="1600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sh</a:t>
                </a:r>
                <a:r>
                  <a:rPr lang="en-GB" altLang="en-US" sz="16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/ coded </a:t>
                </a:r>
                <a:r>
                  <a:rPr lang="en-GB" altLang="en-US" sz="1600" i="1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ssi</a:t>
                </a:r>
                <a:endParaRPr lang="en-GB" altLang="en-US" sz="1600" i="1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46" name="object 79">
                <a:extLst>
                  <a:ext uri="{FF2B5EF4-FFF2-40B4-BE49-F238E27FC236}">
                    <a16:creationId xmlns:a16="http://schemas.microsoft.com/office/drawing/2014/main" id="{E619F0F8-E3FB-C388-B06A-BEECA299C7D9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4076077" y="-422538"/>
                <a:ext cx="536299" cy="1476515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99D238C-EE64-508D-F0BF-93127826689A}"/>
                  </a:ext>
                </a:extLst>
              </p:cNvPr>
              <p:cNvSpPr txBox="1"/>
              <p:nvPr/>
            </p:nvSpPr>
            <p:spPr>
              <a:xfrm>
                <a:off x="12732464" y="-2229188"/>
                <a:ext cx="1165836" cy="1097249"/>
              </a:xfrm>
              <a:prstGeom prst="rect">
                <a:avLst/>
              </a:prstGeom>
              <a:solidFill>
                <a:srgbClr val="F5F5F5"/>
              </a:solidFill>
              <a:ln w="349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6000" dirty="0"/>
                  <a:t>/f/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908D54E-ACE4-9861-D5F1-8B3026FBD87F}"/>
                  </a:ext>
                </a:extLst>
              </p:cNvPr>
              <p:cNvSpPr txBox="1"/>
              <p:nvPr/>
            </p:nvSpPr>
            <p:spPr>
              <a:xfrm>
                <a:off x="14019780" y="-2004560"/>
                <a:ext cx="1837253" cy="803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 i="1" dirty="0"/>
                  <a:t>fun</a:t>
                </a: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72EC04FF-5DE0-958E-E6FB-6F0F771170FF}"/>
                  </a:ext>
                </a:extLst>
              </p:cNvPr>
              <p:cNvSpPr/>
              <p:nvPr/>
            </p:nvSpPr>
            <p:spPr>
              <a:xfrm>
                <a:off x="12732464" y="-2999004"/>
                <a:ext cx="2205943" cy="604545"/>
              </a:xfrm>
              <a:prstGeom prst="roundRect">
                <a:avLst/>
              </a:prstGeom>
              <a:noFill/>
              <a:ln w="38100">
                <a:solidFill>
                  <a:srgbClr val="4EB2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b="1" dirty="0">
                    <a:solidFill>
                      <a:schemeClr val="tx1"/>
                    </a:solidFill>
                  </a:rPr>
                  <a:t>Lesson 3 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7E6C449-B17F-470A-F15E-7063B223D758}"/>
                  </a:ext>
                </a:extLst>
              </p:cNvPr>
              <p:cNvSpPr txBox="1"/>
              <p:nvPr/>
            </p:nvSpPr>
            <p:spPr>
              <a:xfrm>
                <a:off x="12714167" y="-976787"/>
                <a:ext cx="441218" cy="39725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p:sp>
            <p:nvSpPr>
              <p:cNvPr id="51" name="object 45">
                <a:extLst>
                  <a:ext uri="{FF2B5EF4-FFF2-40B4-BE49-F238E27FC236}">
                    <a16:creationId xmlns:a16="http://schemas.microsoft.com/office/drawing/2014/main" id="{EFE13956-63C2-DEA6-FAFD-8B724BCD8D74}"/>
                  </a:ext>
                </a:extLst>
              </p:cNvPr>
              <p:cNvSpPr txBox="1"/>
              <p:nvPr/>
            </p:nvSpPr>
            <p:spPr>
              <a:xfrm>
                <a:off x="12832091" y="-939263"/>
                <a:ext cx="216582" cy="312879"/>
              </a:xfrm>
              <a:prstGeom prst="rect">
                <a:avLst/>
              </a:prstGeom>
              <a:noFill/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b="1" i="1" spc="-5" dirty="0">
                    <a:solidFill>
                      <a:srgbClr val="1D1D1B"/>
                    </a:solidFill>
                    <a:latin typeface="Arial"/>
                    <a:cs typeface="Arial"/>
                  </a:rPr>
                  <a:t>f</a:t>
                </a:r>
                <a:endParaRPr sz="1800" dirty="0">
                  <a:latin typeface="Arial"/>
                  <a:cs typeface="Arial"/>
                </a:endParaRPr>
              </a:p>
            </p:txBody>
          </p:sp>
          <p:sp>
            <p:nvSpPr>
              <p:cNvPr id="52" name="object 45">
                <a:extLst>
                  <a:ext uri="{FF2B5EF4-FFF2-40B4-BE49-F238E27FC236}">
                    <a16:creationId xmlns:a16="http://schemas.microsoft.com/office/drawing/2014/main" id="{8DAE832F-5D57-A3E2-5950-AC1D92527412}"/>
                  </a:ext>
                </a:extLst>
              </p:cNvPr>
              <p:cNvSpPr txBox="1"/>
              <p:nvPr/>
            </p:nvSpPr>
            <p:spPr>
              <a:xfrm>
                <a:off x="13580297" y="-939263"/>
                <a:ext cx="216582" cy="312879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sz="1800" b="1" i="1" spc="-5" dirty="0">
                    <a:solidFill>
                      <a:srgbClr val="1D1D1B"/>
                    </a:solidFill>
                    <a:latin typeface="Arial"/>
                    <a:cs typeface="Arial"/>
                  </a:rPr>
                  <a:t>ff</a:t>
                </a:r>
                <a:endParaRPr sz="1800" dirty="0">
                  <a:latin typeface="Arial"/>
                  <a:cs typeface="Arial"/>
                </a:endParaRPr>
              </a:p>
            </p:txBody>
          </p:sp>
          <p:sp>
            <p:nvSpPr>
              <p:cNvPr id="53" name="object 45">
                <a:extLst>
                  <a:ext uri="{FF2B5EF4-FFF2-40B4-BE49-F238E27FC236}">
                    <a16:creationId xmlns:a16="http://schemas.microsoft.com/office/drawing/2014/main" id="{518DB085-383A-5257-F2C3-FBBEDE6A6B9C}"/>
                  </a:ext>
                </a:extLst>
              </p:cNvPr>
              <p:cNvSpPr txBox="1"/>
              <p:nvPr/>
            </p:nvSpPr>
            <p:spPr>
              <a:xfrm>
                <a:off x="14209816" y="-945883"/>
                <a:ext cx="386455" cy="30254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b="1" i="1" dirty="0" err="1">
                    <a:latin typeface="Arial"/>
                    <a:cs typeface="Arial"/>
                  </a:rPr>
                  <a:t>ph</a:t>
                </a:r>
                <a:endParaRPr sz="1800" b="1" i="1" dirty="0">
                  <a:latin typeface="Arial"/>
                  <a:cs typeface="Arial"/>
                </a:endParaRPr>
              </a:p>
            </p:txBody>
          </p:sp>
          <p:sp>
            <p:nvSpPr>
              <p:cNvPr id="54" name="object 45">
                <a:extLst>
                  <a:ext uri="{FF2B5EF4-FFF2-40B4-BE49-F238E27FC236}">
                    <a16:creationId xmlns:a16="http://schemas.microsoft.com/office/drawing/2014/main" id="{B89BF6A5-DA40-F675-6146-B1D78E3451B6}"/>
                  </a:ext>
                </a:extLst>
              </p:cNvPr>
              <p:cNvSpPr txBox="1"/>
              <p:nvPr/>
            </p:nvSpPr>
            <p:spPr>
              <a:xfrm>
                <a:off x="15109394" y="-935552"/>
                <a:ext cx="374479" cy="30254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sz="1800" b="1" i="1" spc="-5" dirty="0" err="1">
                    <a:solidFill>
                      <a:srgbClr val="1D1D1B"/>
                    </a:solidFill>
                    <a:latin typeface="Arial"/>
                    <a:cs typeface="Arial"/>
                  </a:rPr>
                  <a:t>gh</a:t>
                </a:r>
                <a:endParaRPr sz="1800" dirty="0">
                  <a:latin typeface="Arial"/>
                  <a:cs typeface="Arial"/>
                </a:endParaRP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6C3B341D-5155-524F-F029-93C454D44D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32464" y="-553615"/>
                <a:ext cx="2751409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 Box 2">
                <a:extLst>
                  <a:ext uri="{FF2B5EF4-FFF2-40B4-BE49-F238E27FC236}">
                    <a16:creationId xmlns:a16="http://schemas.microsoft.com/office/drawing/2014/main" id="{8318F06B-22CE-6370-8B7E-1EB74A92A3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38407" y="-286745"/>
                <a:ext cx="1474057" cy="531511"/>
              </a:xfrm>
              <a:prstGeom prst="rect">
                <a:avLst/>
              </a:prstGeom>
              <a:solidFill>
                <a:srgbClr val="F3F3F3"/>
              </a:solidFill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800" dirty="0"/>
                  <a:t>sacri</a:t>
                </a:r>
                <a:r>
                  <a:rPr lang="en-US" altLang="en-US" sz="2800" b="1" dirty="0"/>
                  <a:t>f</a:t>
                </a:r>
                <a:r>
                  <a:rPr lang="en-US" altLang="en-US" sz="2800" dirty="0"/>
                  <a:t>ice</a:t>
                </a:r>
                <a:endParaRPr kumimoji="0" lang="en-US" altLang="en-US" sz="2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0F921467-4399-829E-7327-44070643E5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099933" y="131717"/>
                <a:ext cx="0" cy="331113"/>
              </a:xfrm>
              <a:prstGeom prst="straightConnector1">
                <a:avLst/>
              </a:prstGeom>
              <a:ln w="31750">
                <a:solidFill>
                  <a:srgbClr val="4EB2E5">
                    <a:alpha val="91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A50837B0-7ECC-BB70-3A59-352462039C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706216" y="131717"/>
                <a:ext cx="0" cy="331113"/>
              </a:xfrm>
              <a:prstGeom prst="straightConnector1">
                <a:avLst/>
              </a:prstGeom>
              <a:ln w="31750">
                <a:solidFill>
                  <a:srgbClr val="4EB2E5">
                    <a:alpha val="91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2757801D-79C2-D260-1797-84D55A3452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856011" y="126900"/>
                <a:ext cx="0" cy="331113"/>
              </a:xfrm>
              <a:prstGeom prst="straightConnector1">
                <a:avLst/>
              </a:prstGeom>
              <a:ln w="31750">
                <a:solidFill>
                  <a:srgbClr val="4EB2E5">
                    <a:alpha val="91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 Box 7">
                <a:extLst>
                  <a:ext uri="{FF2B5EF4-FFF2-40B4-BE49-F238E27FC236}">
                    <a16:creationId xmlns:a16="http://schemas.microsoft.com/office/drawing/2014/main" id="{87EA6448-9905-C275-40BA-816C0611EE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38407" y="436388"/>
                <a:ext cx="1401380" cy="39717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/</a:t>
                </a:r>
                <a:r>
                  <a:rPr kumimoji="0" lang="en-GB" altLang="en-US" sz="16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igh</a:t>
                </a:r>
                <a:r>
                  <a:rPr kumimoji="0" lang="en-GB" alt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/ coded </a:t>
                </a:r>
                <a:r>
                  <a:rPr lang="en-GB" altLang="en-US" sz="1600" i="1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i_e</a:t>
                </a:r>
                <a:endParaRPr kumimoji="0" lang="en-US" altLang="en-US" sz="16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pic>
            <p:nvPicPr>
              <p:cNvPr id="61" name="object 79">
                <a:extLst>
                  <a:ext uri="{FF2B5EF4-FFF2-40B4-BE49-F238E27FC236}">
                    <a16:creationId xmlns:a16="http://schemas.microsoft.com/office/drawing/2014/main" id="{593DC453-58C7-CE49-AFEF-F76E323DF1A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224043" y="-461675"/>
                <a:ext cx="536299" cy="1476515"/>
              </a:xfrm>
              <a:prstGeom prst="rect">
                <a:avLst/>
              </a:prstGeom>
            </p:spPr>
          </p:pic>
          <p:sp>
            <p:nvSpPr>
              <p:cNvPr id="62" name="Aggressive def">
                <a:extLst>
                  <a:ext uri="{FF2B5EF4-FFF2-40B4-BE49-F238E27FC236}">
                    <a16:creationId xmlns:a16="http://schemas.microsoft.com/office/drawing/2014/main" id="{0B76D29F-C246-0425-F227-7A726B113C1E}"/>
                  </a:ext>
                </a:extLst>
              </p:cNvPr>
              <p:cNvSpPr txBox="1"/>
              <p:nvPr/>
            </p:nvSpPr>
            <p:spPr>
              <a:xfrm>
                <a:off x="12576891" y="-3254428"/>
                <a:ext cx="6096000" cy="715908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38493EE-8293-B3D9-23B5-B751518750D0}"/>
                  </a:ext>
                </a:extLst>
              </p:cNvPr>
              <p:cNvSpPr txBox="1"/>
              <p:nvPr/>
            </p:nvSpPr>
            <p:spPr>
              <a:xfrm>
                <a:off x="13350455" y="238343"/>
                <a:ext cx="5143637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i="1" dirty="0"/>
                  <a:t>Scrooge</a:t>
                </a:r>
                <a:r>
                  <a:rPr lang="en-GB" sz="2400" dirty="0"/>
                  <a:t> is someone who spends as little money as possible and is not generous. </a:t>
                </a:r>
              </a:p>
              <a:p>
                <a:endParaRPr lang="en-GB" sz="2400" i="1" dirty="0"/>
              </a:p>
              <a:p>
                <a:r>
                  <a:rPr lang="en-GB" sz="2400" i="1" dirty="0"/>
                  <a:t>Scrooge is the main character in the novel </a:t>
                </a:r>
                <a:r>
                  <a:rPr lang="en-GB" sz="2400" i="1" u="sng" dirty="0"/>
                  <a:t>A Christmas Carol </a:t>
                </a:r>
                <a:r>
                  <a:rPr lang="en-GB" sz="2400" i="1" dirty="0"/>
                  <a:t>by Charles Dickens, Scrooge hates Christmas. </a:t>
                </a:r>
              </a:p>
            </p:txBody>
          </p:sp>
        </p:grp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BDD4237E-BC1E-C8E4-63DE-EB7FAE99B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645758" y="265959"/>
              <a:ext cx="2646485" cy="2646485"/>
            </a:xfrm>
            <a:prstGeom prst="rect">
              <a:avLst/>
            </a:prstGeom>
          </p:spPr>
        </p:pic>
      </p:grpSp>
      <p:grpSp>
        <p:nvGrpSpPr>
          <p:cNvPr id="92" name="tidingds def">
            <a:extLst>
              <a:ext uri="{FF2B5EF4-FFF2-40B4-BE49-F238E27FC236}">
                <a16:creationId xmlns:a16="http://schemas.microsoft.com/office/drawing/2014/main" id="{994942D2-7941-2983-B0B8-68F9C4069D34}"/>
              </a:ext>
            </a:extLst>
          </p:cNvPr>
          <p:cNvGrpSpPr/>
          <p:nvPr/>
        </p:nvGrpSpPr>
        <p:grpSpPr>
          <a:xfrm>
            <a:off x="12536107" y="-44620"/>
            <a:ext cx="6096000" cy="7159085"/>
            <a:chOff x="12494413" y="3732397"/>
            <a:chExt cx="6096000" cy="715908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9EDF7AC-4928-BB0E-13E6-937F6466DBBB}"/>
                </a:ext>
              </a:extLst>
            </p:cNvPr>
            <p:cNvGrpSpPr/>
            <p:nvPr/>
          </p:nvGrpSpPr>
          <p:grpSpPr>
            <a:xfrm>
              <a:off x="12494413" y="3732397"/>
              <a:ext cx="6096000" cy="7159085"/>
              <a:chOff x="12576891" y="-3254428"/>
              <a:chExt cx="6096000" cy="7159085"/>
            </a:xfrm>
          </p:grpSpPr>
          <p:sp>
            <p:nvSpPr>
              <p:cNvPr id="67" name="profession">
                <a:extLst>
                  <a:ext uri="{FF2B5EF4-FFF2-40B4-BE49-F238E27FC236}">
                    <a16:creationId xmlns:a16="http://schemas.microsoft.com/office/drawing/2014/main" id="{A7393C88-4F4E-6EC9-D66E-B62626DFBC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14166" y="-279058"/>
                <a:ext cx="1572181" cy="531511"/>
              </a:xfrm>
              <a:prstGeom prst="rect">
                <a:avLst/>
              </a:prstGeom>
              <a:solidFill>
                <a:srgbClr val="F3F3F3"/>
              </a:solidFill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en-US" sz="28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pro</a:t>
                </a:r>
                <a:r>
                  <a:rPr lang="en-GB" altLang="en-US" sz="2800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f</a:t>
                </a:r>
                <a:r>
                  <a:rPr lang="en-GB" altLang="en-US" sz="28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ession</a:t>
                </a:r>
                <a:endParaRPr kumimoji="0" lang="en-US" altLang="en-US" sz="28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8" name="Text Box 7">
                <a:extLst>
                  <a:ext uri="{FF2B5EF4-FFF2-40B4-BE49-F238E27FC236}">
                    <a16:creationId xmlns:a16="http://schemas.microsoft.com/office/drawing/2014/main" id="{A2AE8807-6627-BF5F-7093-7EB61718D7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714166" y="436139"/>
                <a:ext cx="1478557" cy="39717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altLang="en-US" sz="16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/</a:t>
                </a:r>
                <a:r>
                  <a:rPr lang="en-GB" altLang="en-US" sz="1600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sh</a:t>
                </a:r>
                <a:r>
                  <a:rPr lang="en-GB" altLang="en-US" sz="16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/ coded </a:t>
                </a:r>
                <a:r>
                  <a:rPr lang="en-GB" altLang="en-US" sz="1600" i="1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ssi</a:t>
                </a:r>
                <a:endParaRPr lang="en-GB" altLang="en-US" sz="1600" i="1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69" name="object 79">
                <a:extLst>
                  <a:ext uri="{FF2B5EF4-FFF2-40B4-BE49-F238E27FC236}">
                    <a16:creationId xmlns:a16="http://schemas.microsoft.com/office/drawing/2014/main" id="{9D1455EC-12E3-94A0-B4F1-508FA886209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4076077" y="-422538"/>
                <a:ext cx="536299" cy="1476515"/>
              </a:xfrm>
              <a:prstGeom prst="rect">
                <a:avLst/>
              </a:prstGeom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665F3AB-4E41-5A60-4535-1D94B0AB1B5C}"/>
                  </a:ext>
                </a:extLst>
              </p:cNvPr>
              <p:cNvSpPr txBox="1"/>
              <p:nvPr/>
            </p:nvSpPr>
            <p:spPr>
              <a:xfrm>
                <a:off x="12732464" y="-2229188"/>
                <a:ext cx="1165836" cy="1097249"/>
              </a:xfrm>
              <a:prstGeom prst="rect">
                <a:avLst/>
              </a:prstGeom>
              <a:solidFill>
                <a:srgbClr val="F5F5F5"/>
              </a:solidFill>
              <a:ln w="349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6000" dirty="0"/>
                  <a:t>/f/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301ABC9-9DE1-45CE-21EB-865926F9DE57}"/>
                  </a:ext>
                </a:extLst>
              </p:cNvPr>
              <p:cNvSpPr txBox="1"/>
              <p:nvPr/>
            </p:nvSpPr>
            <p:spPr>
              <a:xfrm>
                <a:off x="14019780" y="-2004560"/>
                <a:ext cx="1837253" cy="803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400" i="1" dirty="0"/>
                  <a:t>fun</a:t>
                </a:r>
              </a:p>
            </p:txBody>
          </p: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507C41EB-8FB3-1DB7-07BC-9271E992322D}"/>
                  </a:ext>
                </a:extLst>
              </p:cNvPr>
              <p:cNvSpPr/>
              <p:nvPr/>
            </p:nvSpPr>
            <p:spPr>
              <a:xfrm>
                <a:off x="12732464" y="-2999004"/>
                <a:ext cx="2205943" cy="604545"/>
              </a:xfrm>
              <a:prstGeom prst="roundRect">
                <a:avLst/>
              </a:prstGeom>
              <a:noFill/>
              <a:ln w="38100">
                <a:solidFill>
                  <a:srgbClr val="4EB2E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b="1" dirty="0">
                    <a:solidFill>
                      <a:schemeClr val="tx1"/>
                    </a:solidFill>
                  </a:rPr>
                  <a:t>Lesson 3 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DAED5D8-8590-A3E7-9EA1-B960AACE3081}"/>
                  </a:ext>
                </a:extLst>
              </p:cNvPr>
              <p:cNvSpPr txBox="1"/>
              <p:nvPr/>
            </p:nvSpPr>
            <p:spPr>
              <a:xfrm>
                <a:off x="12714167" y="-976787"/>
                <a:ext cx="441218" cy="39725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GB" dirty="0"/>
              </a:p>
            </p:txBody>
          </p:sp>
          <p:sp>
            <p:nvSpPr>
              <p:cNvPr id="74" name="object 45">
                <a:extLst>
                  <a:ext uri="{FF2B5EF4-FFF2-40B4-BE49-F238E27FC236}">
                    <a16:creationId xmlns:a16="http://schemas.microsoft.com/office/drawing/2014/main" id="{8B9B66AF-E89D-D13B-7136-AE58A0D917B5}"/>
                  </a:ext>
                </a:extLst>
              </p:cNvPr>
              <p:cNvSpPr txBox="1"/>
              <p:nvPr/>
            </p:nvSpPr>
            <p:spPr>
              <a:xfrm>
                <a:off x="12832091" y="-939263"/>
                <a:ext cx="216582" cy="312879"/>
              </a:xfrm>
              <a:prstGeom prst="rect">
                <a:avLst/>
              </a:prstGeom>
              <a:noFill/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b="1" i="1" spc="-5" dirty="0">
                    <a:solidFill>
                      <a:srgbClr val="1D1D1B"/>
                    </a:solidFill>
                    <a:latin typeface="Arial"/>
                    <a:cs typeface="Arial"/>
                  </a:rPr>
                  <a:t>f</a:t>
                </a:r>
                <a:endParaRPr sz="1800" dirty="0">
                  <a:latin typeface="Arial"/>
                  <a:cs typeface="Arial"/>
                </a:endParaRPr>
              </a:p>
            </p:txBody>
          </p:sp>
          <p:sp>
            <p:nvSpPr>
              <p:cNvPr id="75" name="object 45">
                <a:extLst>
                  <a:ext uri="{FF2B5EF4-FFF2-40B4-BE49-F238E27FC236}">
                    <a16:creationId xmlns:a16="http://schemas.microsoft.com/office/drawing/2014/main" id="{20169BB4-D5D6-0B51-3F51-8E151A48E11B}"/>
                  </a:ext>
                </a:extLst>
              </p:cNvPr>
              <p:cNvSpPr txBox="1"/>
              <p:nvPr/>
            </p:nvSpPr>
            <p:spPr>
              <a:xfrm>
                <a:off x="13580297" y="-939263"/>
                <a:ext cx="216582" cy="312879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sz="1800" b="1" i="1" spc="-5" dirty="0">
                    <a:solidFill>
                      <a:srgbClr val="1D1D1B"/>
                    </a:solidFill>
                    <a:latin typeface="Arial"/>
                    <a:cs typeface="Arial"/>
                  </a:rPr>
                  <a:t>ff</a:t>
                </a:r>
                <a:endParaRPr sz="1800" dirty="0">
                  <a:latin typeface="Arial"/>
                  <a:cs typeface="Arial"/>
                </a:endParaRPr>
              </a:p>
            </p:txBody>
          </p:sp>
          <p:sp>
            <p:nvSpPr>
              <p:cNvPr id="76" name="object 45">
                <a:extLst>
                  <a:ext uri="{FF2B5EF4-FFF2-40B4-BE49-F238E27FC236}">
                    <a16:creationId xmlns:a16="http://schemas.microsoft.com/office/drawing/2014/main" id="{74BC91EC-65E3-8F28-6CB2-0BFF2EC87915}"/>
                  </a:ext>
                </a:extLst>
              </p:cNvPr>
              <p:cNvSpPr txBox="1"/>
              <p:nvPr/>
            </p:nvSpPr>
            <p:spPr>
              <a:xfrm>
                <a:off x="14209816" y="-945883"/>
                <a:ext cx="386455" cy="30254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b="1" i="1" dirty="0" err="1">
                    <a:latin typeface="Arial"/>
                    <a:cs typeface="Arial"/>
                  </a:rPr>
                  <a:t>ph</a:t>
                </a:r>
                <a:endParaRPr sz="1800" b="1" i="1" dirty="0">
                  <a:latin typeface="Arial"/>
                  <a:cs typeface="Arial"/>
                </a:endParaRPr>
              </a:p>
            </p:txBody>
          </p:sp>
          <p:sp>
            <p:nvSpPr>
              <p:cNvPr id="77" name="object 45">
                <a:extLst>
                  <a:ext uri="{FF2B5EF4-FFF2-40B4-BE49-F238E27FC236}">
                    <a16:creationId xmlns:a16="http://schemas.microsoft.com/office/drawing/2014/main" id="{6929ED27-A82D-F1FD-55BF-9955806F8A21}"/>
                  </a:ext>
                </a:extLst>
              </p:cNvPr>
              <p:cNvSpPr txBox="1"/>
              <p:nvPr/>
            </p:nvSpPr>
            <p:spPr>
              <a:xfrm>
                <a:off x="15109394" y="-935552"/>
                <a:ext cx="374479" cy="302547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GB" sz="1800" b="1" i="1" spc="-5" dirty="0" err="1">
                    <a:solidFill>
                      <a:srgbClr val="1D1D1B"/>
                    </a:solidFill>
                    <a:latin typeface="Arial"/>
                    <a:cs typeface="Arial"/>
                  </a:rPr>
                  <a:t>gh</a:t>
                </a:r>
                <a:endParaRPr sz="1800" dirty="0">
                  <a:latin typeface="Arial"/>
                  <a:cs typeface="Arial"/>
                </a:endParaRP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7A7B424-0D1B-7D4D-CA13-4F1D6C4899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32464" y="-553615"/>
                <a:ext cx="2751409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 Box 2">
                <a:extLst>
                  <a:ext uri="{FF2B5EF4-FFF2-40B4-BE49-F238E27FC236}">
                    <a16:creationId xmlns:a16="http://schemas.microsoft.com/office/drawing/2014/main" id="{1CE0F58B-0076-89C4-7E14-1E39A8A5BD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38407" y="-286745"/>
                <a:ext cx="1474057" cy="531511"/>
              </a:xfrm>
              <a:prstGeom prst="rect">
                <a:avLst/>
              </a:prstGeom>
              <a:solidFill>
                <a:srgbClr val="F3F3F3"/>
              </a:solidFill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800" dirty="0"/>
                  <a:t>sacri</a:t>
                </a:r>
                <a:r>
                  <a:rPr lang="en-US" altLang="en-US" sz="2800" b="1" dirty="0"/>
                  <a:t>f</a:t>
                </a:r>
                <a:r>
                  <a:rPr lang="en-US" altLang="en-US" sz="2800" dirty="0"/>
                  <a:t>ice</a:t>
                </a:r>
                <a:endParaRPr kumimoji="0" lang="en-US" altLang="en-US" sz="2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E171B0F0-1183-727C-A0A6-E2EAE048AC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099933" y="131717"/>
                <a:ext cx="0" cy="331113"/>
              </a:xfrm>
              <a:prstGeom prst="straightConnector1">
                <a:avLst/>
              </a:prstGeom>
              <a:ln w="31750">
                <a:solidFill>
                  <a:srgbClr val="4EB2E5">
                    <a:alpha val="91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DD908CCA-9A9D-6937-6055-08F4EA49DF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706216" y="131717"/>
                <a:ext cx="0" cy="331113"/>
              </a:xfrm>
              <a:prstGeom prst="straightConnector1">
                <a:avLst/>
              </a:prstGeom>
              <a:ln w="31750">
                <a:solidFill>
                  <a:srgbClr val="4EB2E5">
                    <a:alpha val="91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D770C539-F328-7B4F-1610-7FB7530C4A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856011" y="126900"/>
                <a:ext cx="0" cy="331113"/>
              </a:xfrm>
              <a:prstGeom prst="straightConnector1">
                <a:avLst/>
              </a:prstGeom>
              <a:ln w="31750">
                <a:solidFill>
                  <a:srgbClr val="4EB2E5">
                    <a:alpha val="91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 Box 7">
                <a:extLst>
                  <a:ext uri="{FF2B5EF4-FFF2-40B4-BE49-F238E27FC236}">
                    <a16:creationId xmlns:a16="http://schemas.microsoft.com/office/drawing/2014/main" id="{B7ECBEF8-B599-FE52-C397-CA68E3F4AC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38407" y="436388"/>
                <a:ext cx="1401380" cy="39717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algn="in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 /</a:t>
                </a:r>
                <a:r>
                  <a:rPr kumimoji="0" lang="en-GB" altLang="en-US" sz="16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igh</a:t>
                </a:r>
                <a:r>
                  <a:rPr kumimoji="0" lang="en-GB" altLang="en-US" sz="16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/ coded </a:t>
                </a:r>
                <a:r>
                  <a:rPr lang="en-GB" altLang="en-US" sz="1600" i="1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i_e</a:t>
                </a:r>
                <a:endParaRPr kumimoji="0" lang="en-US" altLang="en-US" sz="16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pic>
            <p:nvPicPr>
              <p:cNvPr id="84" name="object 79">
                <a:extLst>
                  <a:ext uri="{FF2B5EF4-FFF2-40B4-BE49-F238E27FC236}">
                    <a16:creationId xmlns:a16="http://schemas.microsoft.com/office/drawing/2014/main" id="{403A7EC7-82F5-5A1E-5E57-0564A674ABD4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224043" y="-461675"/>
                <a:ext cx="536299" cy="1476515"/>
              </a:xfrm>
              <a:prstGeom prst="rect">
                <a:avLst/>
              </a:prstGeom>
            </p:spPr>
          </p:pic>
          <p:sp>
            <p:nvSpPr>
              <p:cNvPr id="85" name="Aggressive def">
                <a:extLst>
                  <a:ext uri="{FF2B5EF4-FFF2-40B4-BE49-F238E27FC236}">
                    <a16:creationId xmlns:a16="http://schemas.microsoft.com/office/drawing/2014/main" id="{8438ADCE-98BA-7592-1F68-A947BE602AF6}"/>
                  </a:ext>
                </a:extLst>
              </p:cNvPr>
              <p:cNvSpPr txBox="1"/>
              <p:nvPr/>
            </p:nvSpPr>
            <p:spPr>
              <a:xfrm>
                <a:off x="12576891" y="-3254428"/>
                <a:ext cx="6096000" cy="715908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4F3CC3E1-8B50-AA8E-53F6-804C612A7A34}"/>
                  </a:ext>
                </a:extLst>
              </p:cNvPr>
              <p:cNvSpPr txBox="1"/>
              <p:nvPr/>
            </p:nvSpPr>
            <p:spPr>
              <a:xfrm>
                <a:off x="13315382" y="876475"/>
                <a:ext cx="514363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i="1" dirty="0"/>
                  <a:t>Tidings </a:t>
                </a:r>
                <a:r>
                  <a:rPr lang="en-GB" sz="2400" dirty="0"/>
                  <a:t>means ‘news.’ </a:t>
                </a:r>
              </a:p>
              <a:p>
                <a:endParaRPr lang="en-GB" sz="2400" b="1" i="1" dirty="0"/>
              </a:p>
              <a:p>
                <a:r>
                  <a:rPr lang="en-GB" sz="2400" i="1" dirty="0"/>
                  <a:t>The angel brought tidings of great joy. </a:t>
                </a:r>
              </a:p>
            </p:txBody>
          </p:sp>
        </p:grp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243A9E2-B1E5-FE49-D843-2156CEBE6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17707" y="4614025"/>
              <a:ext cx="2830813" cy="2830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009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5086 0.046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-0.52331 0.000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A28127-1A5E-4794-B8C4-72C2F856B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0" y="738909"/>
            <a:ext cx="2036240" cy="195698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B699884-F76C-2661-03BF-B175C5A903A5}"/>
              </a:ext>
            </a:extLst>
          </p:cNvPr>
          <p:cNvSpPr/>
          <p:nvPr/>
        </p:nvSpPr>
        <p:spPr>
          <a:xfrm>
            <a:off x="2466109" y="1856509"/>
            <a:ext cx="7267171" cy="3203171"/>
          </a:xfrm>
          <a:prstGeom prst="wedgeRoundRectCallout">
            <a:avLst>
              <a:gd name="adj1" fmla="val -26244"/>
              <a:gd name="adj2" fmla="val 79130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dirty="0">
                <a:solidFill>
                  <a:schemeClr val="tx1"/>
                </a:solidFill>
              </a:rPr>
              <a:t>Pair up.</a:t>
            </a:r>
          </a:p>
          <a:p>
            <a:r>
              <a:rPr lang="en-GB" sz="4000" dirty="0">
                <a:solidFill>
                  <a:schemeClr val="tx1"/>
                </a:solidFill>
              </a:rPr>
              <a:t>With a partner how many festive words can you list or name?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DAE5146-7583-C902-6E9F-97218E52F187}"/>
              </a:ext>
            </a:extLst>
          </p:cNvPr>
          <p:cNvSpPr/>
          <p:nvPr/>
        </p:nvSpPr>
        <p:spPr>
          <a:xfrm>
            <a:off x="342889" y="159789"/>
            <a:ext cx="3647219" cy="5791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</a:rPr>
              <a:t>It’s Christmas!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3C47D5-14F1-634F-F55A-AC9B0B0B9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991" y="104055"/>
            <a:ext cx="1018120" cy="171312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Holly Leaf">
                <a:extLst>
                  <a:ext uri="{FF2B5EF4-FFF2-40B4-BE49-F238E27FC236}">
                    <a16:creationId xmlns:a16="http://schemas.microsoft.com/office/drawing/2014/main" id="{C8AD42F6-6D72-D710-5A49-78DCB51BB1D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417754" y="-32328"/>
              <a:ext cx="1861577" cy="94835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861577" cy="948350"/>
                    </a:xfrm>
                    <a:prstGeom prst="rect">
                      <a:avLst/>
                    </a:prstGeom>
                  </am3d:spPr>
                  <am3d:camera>
                    <am3d:pos x="0" y="0" z="560045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75055" d="1000000"/>
                    <am3d:preTrans dx="-14296" dy="-925623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15665" ay="123707" az="-1502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2479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Holly Leaf">
                <a:extLst>
                  <a:ext uri="{FF2B5EF4-FFF2-40B4-BE49-F238E27FC236}">
                    <a16:creationId xmlns:a16="http://schemas.microsoft.com/office/drawing/2014/main" id="{C8AD42F6-6D72-D710-5A49-78DCB51BB1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17754" y="-32328"/>
                <a:ext cx="1861577" cy="9483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1858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2A846504AB2C43B32B3FBB646A6456" ma:contentTypeVersion="4" ma:contentTypeDescription="Create a new document." ma:contentTypeScope="" ma:versionID="9fd99f9ecfa5260a2416145e41efd70f">
  <xsd:schema xmlns:xsd="http://www.w3.org/2001/XMLSchema" xmlns:xs="http://www.w3.org/2001/XMLSchema" xmlns:p="http://schemas.microsoft.com/office/2006/metadata/properties" xmlns:ns2="91855fe2-c05b-4bcf-8471-dc46367df6b8" targetNamespace="http://schemas.microsoft.com/office/2006/metadata/properties" ma:root="true" ma:fieldsID="ccd05ba993365231c684585661f99357" ns2:_="">
    <xsd:import namespace="91855fe2-c05b-4bcf-8471-dc46367df6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855fe2-c05b-4bcf-8471-dc46367df6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704949-4F76-4D42-A7F5-881E724DA509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http://www.w3.org/XML/1998/namespace"/>
    <ds:schemaRef ds:uri="91855fe2-c05b-4bcf-8471-dc46367df6b8"/>
  </ds:schemaRefs>
</ds:datastoreItem>
</file>

<file path=customXml/itemProps2.xml><?xml version="1.0" encoding="utf-8"?>
<ds:datastoreItem xmlns:ds="http://schemas.openxmlformats.org/officeDocument/2006/customXml" ds:itemID="{EDA95596-0E9E-475E-B75F-ED212DCD75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6E21F7-DD6B-4383-8499-38308A1F69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855fe2-c05b-4bcf-8471-dc46367df6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9645</TotalTime>
  <Words>513</Words>
  <Application>Microsoft Office PowerPoint</Application>
  <PresentationFormat>Widescreen</PresentationFormat>
  <Paragraphs>115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Centaur</vt:lpstr>
      <vt:lpstr>Office Theme</vt:lpstr>
      <vt:lpstr>These presentations are to be used as teaching aids alongside the teachers’ guide and children’s workbooks for the Christmas lesson 2023.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 Warburton</dc:creator>
  <cp:lastModifiedBy>Jillian Warburton</cp:lastModifiedBy>
  <cp:revision>205</cp:revision>
  <dcterms:created xsi:type="dcterms:W3CDTF">2021-02-27T11:46:49Z</dcterms:created>
  <dcterms:modified xsi:type="dcterms:W3CDTF">2023-11-30T09:20:56Z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0x010100B12A846504AB2C43B32B3FBB646A6456</vt:lpwstr>
  </property>
</Properties>
</file>